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66" r:id="rId3"/>
    <p:sldId id="259" r:id="rId4"/>
    <p:sldId id="260" r:id="rId5"/>
    <p:sldId id="261" r:id="rId6"/>
    <p:sldId id="265" r:id="rId7"/>
    <p:sldId id="266" r:id="rId8"/>
    <p:sldId id="372" r:id="rId9"/>
    <p:sldId id="377" r:id="rId10"/>
    <p:sldId id="268" r:id="rId11"/>
    <p:sldId id="269" r:id="rId12"/>
    <p:sldId id="270" r:id="rId13"/>
    <p:sldId id="296" r:id="rId14"/>
    <p:sldId id="371" r:id="rId15"/>
    <p:sldId id="275" r:id="rId16"/>
    <p:sldId id="367" r:id="rId17"/>
    <p:sldId id="351" r:id="rId18"/>
    <p:sldId id="354" r:id="rId19"/>
    <p:sldId id="278" r:id="rId20"/>
    <p:sldId id="352" r:id="rId21"/>
    <p:sldId id="307" r:id="rId22"/>
    <p:sldId id="355" r:id="rId23"/>
    <p:sldId id="356" r:id="rId24"/>
    <p:sldId id="357" r:id="rId25"/>
    <p:sldId id="276" r:id="rId26"/>
    <p:sldId id="277" r:id="rId27"/>
    <p:sldId id="359" r:id="rId28"/>
    <p:sldId id="368" r:id="rId29"/>
    <p:sldId id="280" r:id="rId30"/>
    <p:sldId id="295" r:id="rId31"/>
    <p:sldId id="294" r:id="rId32"/>
    <p:sldId id="306" r:id="rId33"/>
    <p:sldId id="279" r:id="rId34"/>
    <p:sldId id="281" r:id="rId35"/>
    <p:sldId id="314" r:id="rId36"/>
    <p:sldId id="318" r:id="rId37"/>
    <p:sldId id="319" r:id="rId38"/>
    <p:sldId id="360" r:id="rId39"/>
    <p:sldId id="364" r:id="rId40"/>
    <p:sldId id="361" r:id="rId41"/>
    <p:sldId id="362" r:id="rId42"/>
    <p:sldId id="365" r:id="rId43"/>
    <p:sldId id="382" r:id="rId44"/>
    <p:sldId id="358" r:id="rId45"/>
    <p:sldId id="381" r:id="rId46"/>
    <p:sldId id="310" r:id="rId47"/>
    <p:sldId id="298" r:id="rId48"/>
    <p:sldId id="299" r:id="rId49"/>
    <p:sldId id="363" r:id="rId50"/>
    <p:sldId id="383" r:id="rId51"/>
    <p:sldId id="311" r:id="rId52"/>
    <p:sldId id="312" r:id="rId53"/>
    <p:sldId id="313" r:id="rId54"/>
    <p:sldId id="300" r:id="rId55"/>
    <p:sldId id="297" r:id="rId56"/>
    <p:sldId id="370" r:id="rId57"/>
    <p:sldId id="301" r:id="rId58"/>
    <p:sldId id="305" r:id="rId59"/>
    <p:sldId id="302" r:id="rId60"/>
    <p:sldId id="303" r:id="rId61"/>
    <p:sldId id="304" r:id="rId62"/>
    <p:sldId id="379" r:id="rId63"/>
    <p:sldId id="380" r:id="rId64"/>
    <p:sldId id="378" r:id="rId65"/>
    <p:sldId id="286" r:id="rId66"/>
    <p:sldId id="287" r:id="rId67"/>
    <p:sldId id="288" r:id="rId68"/>
    <p:sldId id="289" r:id="rId69"/>
    <p:sldId id="290" r:id="rId70"/>
    <p:sldId id="291" r:id="rId71"/>
    <p:sldId id="321" r:id="rId72"/>
    <p:sldId id="322" r:id="rId73"/>
    <p:sldId id="323" r:id="rId74"/>
    <p:sldId id="328" r:id="rId75"/>
    <p:sldId id="339" r:id="rId76"/>
    <p:sldId id="340" r:id="rId77"/>
    <p:sldId id="341" r:id="rId78"/>
    <p:sldId id="342" r:id="rId79"/>
    <p:sldId id="344" r:id="rId80"/>
    <p:sldId id="348" r:id="rId81"/>
    <p:sldId id="349" r:id="rId82"/>
    <p:sldId id="369" r:id="rId83"/>
    <p:sldId id="373" r:id="rId84"/>
    <p:sldId id="374" r:id="rId85"/>
    <p:sldId id="375" r:id="rId86"/>
    <p:sldId id="376" r:id="rId87"/>
    <p:sldId id="384" r:id="rId8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1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A6B4B-B85C-4C2E-B1F2-6BE81B29E759}" type="slidenum">
              <a:rPr lang="he-I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C322F4B-1E22-4A7A-BBA6-3476A979C130}" type="datetimeFigureOut">
              <a:rPr lang="pl-PL" smtClean="0"/>
              <a:pPr/>
              <a:t>2015-11-20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09342DC-FBCC-4075-9AFC-59EE553B3A3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688" y="1700808"/>
            <a:ext cx="7272808" cy="1894362"/>
          </a:xfrm>
        </p:spPr>
        <p:txBody>
          <a:bodyPr/>
          <a:lstStyle/>
          <a:p>
            <a:pPr algn="ctr"/>
            <a:r>
              <a:rPr lang="pl-PL" sz="4800" b="1" i="0" dirty="0">
                <a:latin typeface="Times New Roman" pitchFamily="18" charset="0"/>
              </a:rPr>
              <a:t>Techniczne Aspekty IVF</a:t>
            </a: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1979712" y="3933056"/>
            <a:ext cx="6480720" cy="194421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000" dirty="0" smtClean="0"/>
              <a:t>Dr Ricardo Fa</a:t>
            </a:r>
            <a:r>
              <a:rPr lang="el-GR" sz="3000" dirty="0" smtClean="0"/>
              <a:t>ú</a:t>
            </a:r>
            <a:r>
              <a:rPr lang="pl-PL" sz="3000" dirty="0" err="1" smtClean="0"/>
              <a:t>ndez</a:t>
            </a:r>
            <a:r>
              <a:rPr lang="pl-PL" sz="3000" dirty="0" smtClean="0"/>
              <a:t> </a:t>
            </a:r>
          </a:p>
          <a:p>
            <a:pPr algn="ctr"/>
            <a:endParaRPr lang="pl-PL" sz="3000" dirty="0" smtClean="0"/>
          </a:p>
          <a:p>
            <a:pPr algn="ctr"/>
            <a:r>
              <a:rPr lang="pl-PL" sz="1500" dirty="0" smtClean="0"/>
              <a:t>Zakład Rozrodu Zwierząt, Andrologii i Biotechnologii Rozrodu</a:t>
            </a:r>
          </a:p>
          <a:p>
            <a:pPr algn="ctr"/>
            <a:r>
              <a:rPr lang="pl-PL" sz="1500" dirty="0" smtClean="0"/>
              <a:t>Katedra Chorób Dużych Zwierząt z Kliniką</a:t>
            </a:r>
          </a:p>
          <a:p>
            <a:pPr algn="ctr"/>
            <a:r>
              <a:rPr lang="pl-PL" sz="1500" dirty="0" smtClean="0"/>
              <a:t>Wydział Medycyny Weterynaryjnej, SGGW </a:t>
            </a:r>
            <a:endParaRPr lang="en-US" sz="15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656"/>
            <a:ext cx="1982912" cy="191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>
                <a:latin typeface="Times New Roman" pitchFamily="18" charset="0"/>
                <a:cs typeface="Times New Roman" pitchFamily="18" charset="0"/>
              </a:rPr>
              <a:t>Inseminacja komórek jajowych</a:t>
            </a:r>
            <a:r>
              <a:rPr lang="pl-PL">
                <a:cs typeface="Times New Roman" pitchFamily="18" charset="0"/>
              </a:rPr>
              <a:t> </a:t>
            </a:r>
            <a:r>
              <a:rPr lang="pl-PL" sz="3200" b="1">
                <a:latin typeface="Times New Roman" pitchFamily="18" charset="0"/>
                <a:cs typeface="Times New Roman" pitchFamily="18" charset="0"/>
              </a:rPr>
              <a:t>(I)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r>
              <a:rPr lang="pl-PL" sz="3200" b="1">
                <a:latin typeface="Times New Roman" pitchFamily="18" charset="0"/>
                <a:cs typeface="Times New Roman" pitchFamily="18" charset="0"/>
              </a:rPr>
              <a:t>Przygotowanie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388" y="1628800"/>
            <a:ext cx="8569076" cy="4952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Pamiętać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o użyciu w płynach do zapłodnienia tylko albuminy </a:t>
            </a:r>
            <a:r>
              <a:rPr lang="pl-PL" sz="2200" dirty="0">
                <a:latin typeface="Times New Roman" pitchFamily="18" charset="0"/>
              </a:rPr>
              <a:t>ludzkiej wol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nej od czynników zakaźnych.</a:t>
            </a:r>
          </a:p>
          <a:p>
            <a:pPr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Przygotować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płytki 4 dołkowe po 0,5 ml płynu do zapłodnienia pod parafiną w każdym dołku lub stosuj inny system do zapłodnienia jak poniżej.</a:t>
            </a:r>
          </a:p>
          <a:p>
            <a:pPr lvl="1">
              <a:lnSpc>
                <a:spcPct val="90000"/>
              </a:lnSpc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Krople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 objętości  0.05-0.1 ml z zawiesiny plemników pod parafiną</a:t>
            </a:r>
            <a:r>
              <a:rPr lang="pl-PL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Przygotować  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zawiesinę zawierającą 50,000-100,000 plemników /ml lub więcej, w przypadku próbek zawierających wiele plemników nieruchomych  albo nieprawidłowych.</a:t>
            </a:r>
          </a:p>
          <a:p>
            <a:pPr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</a:rPr>
              <a:t>U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pewnić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się czy  komórki jajowe nie są zatrzymane przez pęcherzyki powietrza albo skrzepy wewnątrz wzgórka jajonośnego .</a:t>
            </a:r>
          </a:p>
          <a:p>
            <a:pPr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Oczyszczać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komórki jajowe z  resztek komórkowych  lub  skrzepów krwi, zostawiając rozszerzony wzgórek jajonośny nietknięty.</a:t>
            </a:r>
          </a:p>
          <a:p>
            <a:pPr>
              <a:lnSpc>
                <a:spcPct val="90000"/>
              </a:lnSpc>
            </a:pP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341437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  <a:cs typeface="Times New Roman" pitchFamily="18" charset="0"/>
              </a:rPr>
              <a:t>Inseminacja komórek jajowych</a:t>
            </a:r>
            <a:r>
              <a:rPr lang="pl-PL" sz="3200" b="1">
                <a:latin typeface="Times New Roman" pitchFamily="18" charset="0"/>
              </a:rPr>
              <a:t> (II)</a:t>
            </a:r>
            <a:br>
              <a:rPr lang="pl-PL" sz="3200" b="1">
                <a:latin typeface="Times New Roman" pitchFamily="18" charset="0"/>
              </a:rPr>
            </a:br>
            <a:r>
              <a:rPr lang="pl-PL" sz="3200" b="1">
                <a:latin typeface="Times New Roman" pitchFamily="18" charset="0"/>
              </a:rPr>
              <a:t>Inseminacja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2" y="1772816"/>
            <a:ext cx="8569076" cy="458023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Przenosić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komórki jajowe do kropelek zawiesiny plemników w małej objętości płynu (5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μl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pl-PL" sz="2200" dirty="0">
                <a:latin typeface="Times New Roman" pitchFamily="18" charset="0"/>
              </a:rPr>
              <a:t> </a:t>
            </a:r>
            <a:r>
              <a:rPr lang="pl-PL" sz="2200" dirty="0" smtClean="0">
                <a:latin typeface="Times New Roman" pitchFamily="18" charset="0"/>
              </a:rPr>
              <a:t>Inny </a:t>
            </a:r>
            <a:r>
              <a:rPr lang="pl-PL" sz="2200" dirty="0">
                <a:latin typeface="Times New Roman" pitchFamily="18" charset="0"/>
              </a:rPr>
              <a:t>system u zwierząt użytkowych.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Alternatywnie,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przygotować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zawiesinę plemników zawierającą  10 krotni większą koncentrację plemników , i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dodawać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ją do pojedynczych komórek jajowych w stosunku.1:10 V/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Ta metoda nie może być stosowana przy użyciu kropelek zawierających skrzepy krwi czy resztki komórkowe.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</a:rPr>
              <a:t>U ludzi 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nseminacja jest zwykle wykonywana w 1-4 godziny po pobraniu komórki jajowej.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</a:rPr>
              <a:t>U ludzi 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nseminacja może być opóźniona w niektórych niespodziewanych sytuacjach, np., jeżeli oddanie nasienia jest opóźnione.</a:t>
            </a: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Stosować inseminację komórki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jajowe pojedynczo albo w grupach (w jednej kropelce), jeżeli liczba plemników jest zbyt mała..</a:t>
            </a:r>
          </a:p>
          <a:p>
            <a:pPr algn="just">
              <a:lnSpc>
                <a:spcPct val="90000"/>
              </a:lnSpc>
            </a:pPr>
            <a:endParaRPr lang="pl-PL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762000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  <a:cs typeface="Times New Roman" pitchFamily="18" charset="0"/>
              </a:rPr>
              <a:t>Inseminacja komórek jajowych</a:t>
            </a:r>
            <a:r>
              <a:rPr lang="pl-PL" sz="3200" b="1">
                <a:latin typeface="Times New Roman" pitchFamily="18" charset="0"/>
              </a:rPr>
              <a:t> (III)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1671786"/>
            <a:ext cx="8497639" cy="5186214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Sprawdzać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koncentrację zdolnych do poruszania się plemników pod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mikroskopem</a:t>
            </a:r>
            <a:endParaRPr lang="pl-PL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Uczyć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się oceniać koncentrację plemników „na oko”, przez badanie  </a:t>
            </a:r>
            <a:r>
              <a:rPr lang="pl-PL" sz="2200" dirty="0">
                <a:latin typeface="Times New Roman" pitchFamily="18" charset="0"/>
              </a:rPr>
              <a:t>zawiesiny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zawierającej znaną koncentrację plemników.</a:t>
            </a: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Pracować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szybko i czysto, nie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zostawiać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naczyń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zawieraj</a:t>
            </a:r>
            <a:r>
              <a:rPr lang="pl-PL" sz="2200" dirty="0">
                <a:latin typeface="Times New Roman" pitchFamily="18" charset="0"/>
              </a:rPr>
              <a:t>ą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cych płyny nie gazowane, </a:t>
            </a: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umieszczać 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je  w inkubatorze zawieraj</a:t>
            </a:r>
            <a:r>
              <a:rPr lang="pl-PL" sz="2200" dirty="0">
                <a:latin typeface="Times New Roman" pitchFamily="18" charset="0"/>
              </a:rPr>
              <a:t>ą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cym 5% CO</a:t>
            </a:r>
            <a:r>
              <a:rPr lang="pl-PL" sz="2200" baseline="-30000" dirty="0">
                <a:latin typeface="Times New Roman" pitchFamily="18" charset="0"/>
                <a:ea typeface="SimSun" pitchFamily="2" charset="-122"/>
              </a:rPr>
              <a:t>2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tak szybko, jak jest to mo</a:t>
            </a:r>
            <a:r>
              <a:rPr lang="pl-PL" sz="2200" dirty="0">
                <a:latin typeface="Times New Roman" pitchFamily="18" charset="0"/>
              </a:rPr>
              <a:t>ż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liwe.</a:t>
            </a:r>
            <a:endParaRPr lang="pl-PL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Kontrolować </a:t>
            </a:r>
            <a:r>
              <a:rPr lang="pl-PL" sz="2200" dirty="0">
                <a:latin typeface="Times New Roman" pitchFamily="18" charset="0"/>
              </a:rPr>
              <a:t>naczyńko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po 3 godzinach, szczególnie  je</a:t>
            </a:r>
            <a:r>
              <a:rPr lang="pl-PL" sz="2200" dirty="0">
                <a:latin typeface="Times New Roman" pitchFamily="18" charset="0"/>
              </a:rPr>
              <a:t>ż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eli skrzepy </a:t>
            </a: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krwi i 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resztki komórek , albo p</a:t>
            </a:r>
            <a:r>
              <a:rPr lang="pl-PL" sz="2200" dirty="0">
                <a:latin typeface="Times New Roman" pitchFamily="18" charset="0"/>
              </a:rPr>
              <a:t>ę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cherzyki powietrza pozostały w </a:t>
            </a:r>
            <a:r>
              <a:rPr lang="pl-PL" sz="2200" dirty="0">
                <a:latin typeface="Times New Roman" pitchFamily="18" charset="0"/>
              </a:rPr>
              <a:t>płynie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.</a:t>
            </a:r>
            <a:endParaRPr lang="pl-PL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Usuwać 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jakiekolwiek resztki komórek, oczy</a:t>
            </a:r>
            <a:r>
              <a:rPr lang="pl-PL" sz="2200" dirty="0">
                <a:latin typeface="Times New Roman" pitchFamily="18" charset="0"/>
              </a:rPr>
              <a:t>ść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wzgórek jajono</a:t>
            </a:r>
            <a:r>
              <a:rPr lang="pl-PL" sz="2200" dirty="0">
                <a:latin typeface="Times New Roman" pitchFamily="18" charset="0"/>
              </a:rPr>
              <a:t>ś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ny ze skrzepów krwi ,   które mog</a:t>
            </a:r>
            <a:r>
              <a:rPr lang="pl-PL" sz="2200" dirty="0">
                <a:latin typeface="Times New Roman" pitchFamily="18" charset="0"/>
              </a:rPr>
              <a:t>ą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 zaburza</a:t>
            </a:r>
            <a:r>
              <a:rPr lang="pl-PL" sz="2200" dirty="0">
                <a:latin typeface="Times New Roman" pitchFamily="18" charset="0"/>
              </a:rPr>
              <a:t>ć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  rozwój zarodków.  </a:t>
            </a: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Kontrolować powtórnie „na 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oko” liczb</a:t>
            </a:r>
            <a:r>
              <a:rPr lang="pl-PL" sz="2200" dirty="0">
                <a:latin typeface="Times New Roman" pitchFamily="18" charset="0"/>
              </a:rPr>
              <a:t>ę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plemników i umieszczaj naczy</a:t>
            </a:r>
            <a:r>
              <a:rPr lang="pl-PL" sz="2200" dirty="0">
                <a:latin typeface="Times New Roman" pitchFamily="18" charset="0"/>
              </a:rPr>
              <a:t>ń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ka w inkubatorze   do hodowli na cał</a:t>
            </a:r>
            <a:r>
              <a:rPr lang="pl-PL" sz="2200" dirty="0">
                <a:latin typeface="Times New Roman" pitchFamily="18" charset="0"/>
              </a:rPr>
              <a:t>ą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noc.</a:t>
            </a:r>
            <a:endParaRPr lang="pl-PL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Kryteria do oceny wyników IVF 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l-PL" sz="3200" dirty="0" smtClean="0"/>
              <a:t>Ocena morfologiczna </a:t>
            </a:r>
            <a:r>
              <a:rPr lang="pl-PL" sz="3200" dirty="0" err="1" smtClean="0"/>
              <a:t>COCs</a:t>
            </a:r>
            <a:r>
              <a:rPr lang="pl-PL" sz="3200" dirty="0" smtClean="0"/>
              <a:t>, oocytów i zygot </a:t>
            </a:r>
          </a:p>
          <a:p>
            <a:pPr>
              <a:buFont typeface="Wingdings" pitchFamily="2" charset="2"/>
              <a:buChar char="Ø"/>
            </a:pPr>
            <a:r>
              <a:rPr lang="pl-PL" sz="3200" dirty="0" smtClean="0"/>
              <a:t>Ocena jakości zapłodnionych oocytów na podstawie wyglądu i rozmieszczenie jąderek </a:t>
            </a:r>
            <a:r>
              <a:rPr lang="pl-PL" sz="3200" dirty="0" err="1" smtClean="0"/>
              <a:t>przedjądrzy</a:t>
            </a:r>
            <a:r>
              <a:rPr lang="pl-PL" sz="32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pl-PL" sz="3200" dirty="0" smtClean="0"/>
              <a:t>Określenie czasu pierwszego podziału zarodka</a:t>
            </a:r>
          </a:p>
          <a:p>
            <a:pPr>
              <a:buFont typeface="Wingdings" pitchFamily="2" charset="2"/>
              <a:buNone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799"/>
            <a:ext cx="7928232" cy="360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2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 descr="P648177-Sperm_fertilizing_egg-S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05064"/>
            <a:ext cx="2592389" cy="2592388"/>
          </a:xfrm>
          <a:prstGeom prst="rect">
            <a:avLst/>
          </a:prstGeom>
          <a:noFill/>
        </p:spPr>
      </p:pic>
      <p:pic>
        <p:nvPicPr>
          <p:cNvPr id="203781" name="Picture 5" descr="P648190-Fertilisation,_SEM-S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224" y="4005064"/>
            <a:ext cx="3238500" cy="2592388"/>
          </a:xfrm>
          <a:prstGeom prst="rect">
            <a:avLst/>
          </a:prstGeom>
          <a:noFill/>
        </p:spPr>
      </p:pic>
      <p:pic>
        <p:nvPicPr>
          <p:cNvPr id="203782" name="Picture 6" descr="P648029-Sperm_fertilizing_egg-S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59"/>
            <a:ext cx="3223824" cy="2655213"/>
          </a:xfrm>
          <a:prstGeom prst="rect">
            <a:avLst/>
          </a:prstGeom>
          <a:noFill/>
        </p:spPr>
      </p:pic>
      <p:pic>
        <p:nvPicPr>
          <p:cNvPr id="203783" name="Picture 7" descr="P648144-Fertilisation-SP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82" y="1268760"/>
            <a:ext cx="3888234" cy="265521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652934"/>
          </a:xfrm>
        </p:spPr>
        <p:txBody>
          <a:bodyPr>
            <a:noAutofit/>
          </a:bodyPr>
          <a:lstStyle/>
          <a:p>
            <a:r>
              <a:rPr lang="pl-PL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 Klasyczny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fertiliz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4176712" cy="3001963"/>
          </a:xfrm>
          <a:prstGeom prst="rect">
            <a:avLst/>
          </a:prstGeom>
          <a:noFill/>
        </p:spPr>
      </p:pic>
      <p:pic>
        <p:nvPicPr>
          <p:cNvPr id="205827" name="Picture 3" descr="fertiliz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3375"/>
            <a:ext cx="4054475" cy="2982913"/>
          </a:xfrm>
          <a:prstGeom prst="rect">
            <a:avLst/>
          </a:prstGeom>
          <a:noFill/>
        </p:spPr>
      </p:pic>
      <p:pic>
        <p:nvPicPr>
          <p:cNvPr id="205828" name="Picture 4" descr="fertiliz1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3335338"/>
            <a:ext cx="3889375" cy="290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4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8"/>
          <a:stretch/>
        </p:blipFill>
        <p:spPr bwMode="auto">
          <a:xfrm>
            <a:off x="179512" y="513349"/>
            <a:ext cx="7918409" cy="566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7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/>
          <a:stretch/>
        </p:blipFill>
        <p:spPr bwMode="auto">
          <a:xfrm>
            <a:off x="244754" y="1700808"/>
            <a:ext cx="8502282" cy="370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fertiliz10"/>
          <p:cNvPicPr>
            <a:picLocks noChangeAspect="1" noChangeArrowheads="1"/>
          </p:cNvPicPr>
          <p:nvPr/>
        </p:nvPicPr>
        <p:blipFill>
          <a:blip r:embed="rId2" cstate="print"/>
          <a:srcRect b="16440"/>
          <a:stretch>
            <a:fillRect/>
          </a:stretch>
        </p:blipFill>
        <p:spPr bwMode="auto">
          <a:xfrm>
            <a:off x="755650" y="549275"/>
            <a:ext cx="7704138" cy="3181350"/>
          </a:xfrm>
          <a:prstGeom prst="rect">
            <a:avLst/>
          </a:prstGeom>
          <a:noFill/>
        </p:spPr>
      </p:pic>
      <p:pic>
        <p:nvPicPr>
          <p:cNvPr id="207875" name="Picture 3" descr="fertiliz10a"/>
          <p:cNvPicPr>
            <a:picLocks noChangeAspect="1" noChangeArrowheads="1"/>
          </p:cNvPicPr>
          <p:nvPr/>
        </p:nvPicPr>
        <p:blipFill>
          <a:blip r:embed="rId3" cstate="print"/>
          <a:srcRect b="17105"/>
          <a:stretch>
            <a:fillRect/>
          </a:stretch>
        </p:blipFill>
        <p:spPr bwMode="auto">
          <a:xfrm>
            <a:off x="250825" y="4221163"/>
            <a:ext cx="4397375" cy="1800225"/>
          </a:xfrm>
          <a:prstGeom prst="rect">
            <a:avLst/>
          </a:prstGeom>
          <a:noFill/>
        </p:spPr>
      </p:pic>
      <p:pic>
        <p:nvPicPr>
          <p:cNvPr id="207876" name="Picture 4" descr="fertiliz10b"/>
          <p:cNvPicPr>
            <a:picLocks noChangeAspect="1" noChangeArrowheads="1"/>
          </p:cNvPicPr>
          <p:nvPr/>
        </p:nvPicPr>
        <p:blipFill>
          <a:blip r:embed="rId4" cstate="print"/>
          <a:srcRect r="2441" b="16310"/>
          <a:stretch>
            <a:fillRect/>
          </a:stretch>
        </p:blipFill>
        <p:spPr bwMode="auto">
          <a:xfrm>
            <a:off x="4643438" y="4221163"/>
            <a:ext cx="4249737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329195" cy="61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4" y="188640"/>
            <a:ext cx="7560754" cy="60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27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404664"/>
            <a:ext cx="7920879" cy="30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7920880" cy="239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76672"/>
            <a:ext cx="7406125" cy="59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5576" y="476672"/>
            <a:ext cx="32403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stokąt 2"/>
          <p:cNvSpPr/>
          <p:nvPr/>
        </p:nvSpPr>
        <p:spPr>
          <a:xfrm>
            <a:off x="683567" y="4005064"/>
            <a:ext cx="3600401" cy="244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01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5" y="1268760"/>
            <a:ext cx="8398085" cy="359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33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623888"/>
            <a:ext cx="6925196" cy="597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16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>
                <a:latin typeface="Times New Roman" pitchFamily="18" charset="0"/>
                <a:cs typeface="Times New Roman" pitchFamily="18" charset="0"/>
              </a:rPr>
              <a:t>Sprawdzanie komórek jajowych 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r>
              <a:rPr lang="pl-PL" sz="3200" b="1">
                <a:latin typeface="Times New Roman" pitchFamily="18" charset="0"/>
                <a:cs typeface="Times New Roman" pitchFamily="18" charset="0"/>
              </a:rPr>
              <a:t>po zapłodnieniu</a:t>
            </a:r>
            <a:r>
              <a:rPr lang="pl-PL">
                <a:cs typeface="Times New Roman" pitchFamily="18" charset="0"/>
              </a:rPr>
              <a:t> </a:t>
            </a:r>
            <a:r>
              <a:rPr lang="pl-PL" sz="3200" b="1">
                <a:latin typeface="Times New Roman" pitchFamily="18" charset="0"/>
                <a:cs typeface="Times New Roman" pitchFamily="18" charset="0"/>
              </a:rPr>
              <a:t>(przygotowanie)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989138"/>
            <a:ext cx="8534400" cy="4656137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Komórki jajowe są zwykle badane dla stwierdzenia zapłodnienia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po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do 20 godzin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po inseminacji. 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Należy przygotować firmow</a:t>
            </a:r>
            <a:r>
              <a:rPr lang="pl-PL" sz="2200" dirty="0">
                <a:latin typeface="Times New Roman" pitchFamily="18" charset="0"/>
              </a:rPr>
              <a:t>y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płyn do hodowli zarodków, lub płyn </a:t>
            </a:r>
            <a:r>
              <a:rPr lang="pl-PL" sz="2200" dirty="0">
                <a:latin typeface="Times New Roman" pitchFamily="18" charset="0"/>
              </a:rPr>
              <a:t>przeznaczony dla da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nego gatunku zwierząt .</a:t>
            </a: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Upewnić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się czy świeże kropelki albo buteleczki z płynami są dostępne, ciepłe, i zagazowane. Najlepiej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przygotować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kropelki pod olejem parafinowym, by wyhodować zarodki. </a:t>
            </a: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Badać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komórki jajowe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przez mikroskop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Sprawdzać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ich stan i ruchliwoś</a:t>
            </a:r>
            <a:r>
              <a:rPr lang="pl-PL" sz="2200" dirty="0">
                <a:latin typeface="Times New Roman" pitchFamily="18" charset="0"/>
              </a:rPr>
              <a:t>ć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plemników.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Rejestrować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czas. 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</a:rPr>
              <a:t>U przezroczystych komórek jajowych o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becność zbyt wielu komórek wzgórka zaciemnia </a:t>
            </a:r>
            <a:r>
              <a:rPr lang="pl-PL" sz="2200" dirty="0">
                <a:latin typeface="Times New Roman" pitchFamily="18" charset="0"/>
              </a:rPr>
              <a:t>ich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obraz, więc muszą być one usunięte dla sprawdzenia obecności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przedjądrzy</a:t>
            </a:r>
            <a:r>
              <a:rPr lang="pl-PL" sz="2200" dirty="0">
                <a:latin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pl-PL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>
                <a:latin typeface="Times New Roman" pitchFamily="18" charset="0"/>
                <a:cs typeface="Times New Roman" pitchFamily="18" charset="0"/>
              </a:rPr>
              <a:t>Sprawdzanie komórek jajowych po zapłodnieniu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r>
              <a:rPr lang="pl-PL" b="1">
                <a:latin typeface="Times New Roman" pitchFamily="18" charset="0"/>
                <a:cs typeface="Times New Roman" pitchFamily="18" charset="0"/>
              </a:rPr>
              <a:t>Badanie i manipulacja komórek jajowych</a:t>
            </a:r>
            <a:r>
              <a:rPr lang="pl-PL" sz="2500" b="1">
                <a:latin typeface="Times New Roman" pitchFamily="18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3" y="1844675"/>
            <a:ext cx="8640960" cy="5013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Usuwać 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komórki wzgórka ręcznie by widzieć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przedjądrze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(człowiek, królik, mysz, szczur, chomik). 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Używać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jedną z następujących metod.</a:t>
            </a:r>
          </a:p>
          <a:p>
            <a:pPr lvl="1">
              <a:lnSpc>
                <a:spcPct val="8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przez łagodne oczyszczenie przy użyciu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igeł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(np., igły z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insulinówek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przez robienie zadraśnięcia na dnie plastykowego naczynia i toczenie komórki jajowej nad tymi zadraśnięciami. W ten sposób komórki wzgórka są łagodnie odrywane.</a:t>
            </a:r>
          </a:p>
          <a:p>
            <a:pPr lvl="1">
              <a:lnSpc>
                <a:spcPct val="8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przez łagodne wpuszczanie i wypuszczanie komórki jajowej przez małokalibrowe pipety by usuwać przylegające do niej  komórki wzgórka.</a:t>
            </a:r>
          </a:p>
          <a:p>
            <a:pPr lvl="1">
              <a:lnSpc>
                <a:spcPct val="8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przez wstrząsanie przy użyciu wstrząsarki ( bydł</a:t>
            </a:r>
            <a:r>
              <a:rPr lang="pl-PL" sz="2400" dirty="0">
                <a:latin typeface="Times New Roman" pitchFamily="18" charset="0"/>
              </a:rPr>
              <a:t>o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, świ</a:t>
            </a:r>
            <a:r>
              <a:rPr lang="pl-PL" sz="2400" dirty="0">
                <a:latin typeface="Times New Roman" pitchFamily="18" charset="0"/>
              </a:rPr>
              <a:t>nie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, suk</a:t>
            </a:r>
            <a:r>
              <a:rPr lang="pl-PL" sz="2400" dirty="0">
                <a:latin typeface="Times New Roman" pitchFamily="18" charset="0"/>
              </a:rPr>
              <a:t>a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, owc</a:t>
            </a:r>
            <a:r>
              <a:rPr lang="pl-PL" sz="2400" dirty="0">
                <a:latin typeface="Times New Roman" pitchFamily="18" charset="0"/>
              </a:rPr>
              <a:t>a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400" dirty="0" smtClean="0"/>
              <a:t>Oczyszczenie komórek po zapłodnieniu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626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sin-ivf-embrologists-stripping-cumulus-cells-from-human-oocytes-stereo-scopeavi-xI1Hd8CZxn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013" y="476672"/>
            <a:ext cx="768085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49694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000" b="1" dirty="0">
                <a:latin typeface="Times New Roman" pitchFamily="18" charset="0"/>
                <a:cs typeface="Times New Roman" pitchFamily="18" charset="0"/>
              </a:rPr>
              <a:t>Sprawdzanie komórek jajowych po </a:t>
            </a:r>
            <a:r>
              <a:rPr lang="pl-PL" sz="3000" b="1" dirty="0" smtClean="0">
                <a:latin typeface="Times New Roman" pitchFamily="18" charset="0"/>
                <a:cs typeface="Times New Roman" pitchFamily="18" charset="0"/>
              </a:rPr>
              <a:t>zapłodnieniu</a:t>
            </a:r>
            <a:endParaRPr lang="pl-PL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513" y="1052736"/>
            <a:ext cx="8496944" cy="554461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Komórki wykazujące obecność dwóch. jednego lub większej liczby 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przedjądrzy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są uważane za zapłodnione.</a:t>
            </a:r>
          </a:p>
          <a:p>
            <a:pPr>
              <a:lnSpc>
                <a:spcPct val="80000"/>
              </a:lnSpc>
            </a:pPr>
            <a:r>
              <a:rPr lang="pl-PL" sz="2200" dirty="0">
                <a:latin typeface="Times New Roman" pitchFamily="18" charset="0"/>
              </a:rPr>
              <a:t>U ludzi o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koło 5 % komórek jajowych zawiera trzy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przedjądrza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Rzadziej zdarzają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się komórki z jednym lub czterema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przedjądrzami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Oceniać komórki jajowej pod względem anomalii, takich jak fragmentacja cytoplazmatyczna albo pęknięcie osłonki przejrzystej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Komórki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jajowe z 2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przedjądrzami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rozwijają się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prawidłowo 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tworzą zarodki.</a:t>
            </a:r>
            <a:r>
              <a:rPr lang="pl-PL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Przenieść pojedyncze komórki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jajowe w stadium 2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przedjądrzy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lub zygoty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do kropli płynu (10 – 25 </a:t>
            </a:r>
            <a:r>
              <a:rPr lang="el-GR" sz="2200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l)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hodować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dalej do momentu transferu. </a:t>
            </a:r>
          </a:p>
          <a:p>
            <a:pPr algn="just">
              <a:lnSpc>
                <a:spcPct val="8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Ewentualnie komórki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jajowe w stadium 2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przedjądrzy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nie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selekcjonowane do ET przeznaczać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pl-PL" sz="2200" dirty="0" err="1" smtClean="0">
                <a:latin typeface="Times New Roman" pitchFamily="18" charset="0"/>
                <a:cs typeface="Times New Roman" pitchFamily="18" charset="0"/>
              </a:rPr>
              <a:t>kriokonserwacji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(procedura w Niemczech)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pl-PL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Komórki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jajowe z 3 </a:t>
            </a:r>
            <a:r>
              <a:rPr lang="pl-PL" sz="2200" dirty="0" err="1">
                <a:latin typeface="Times New Roman" pitchFamily="18" charset="0"/>
                <a:cs typeface="Times New Roman" pitchFamily="18" charset="0"/>
              </a:rPr>
              <a:t>przedjądrzami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i inne nieprawidłowe formy są używane do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celów szkoleniowych</a:t>
            </a:r>
            <a:r>
              <a:rPr lang="pl-PL" sz="2200" dirty="0" smtClean="0">
                <a:latin typeface="Times New Roman" pitchFamily="18" charset="0"/>
                <a:ea typeface="SimSun" pitchFamily="2" charset="-122"/>
              </a:rPr>
              <a:t>. 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Mo</a:t>
            </a:r>
            <a:r>
              <a:rPr lang="pl-PL" sz="2200" dirty="0">
                <a:latin typeface="Times New Roman" pitchFamily="18" charset="0"/>
              </a:rPr>
              <a:t>ż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na równie</a:t>
            </a:r>
            <a:r>
              <a:rPr lang="pl-PL" sz="2200" dirty="0">
                <a:latin typeface="Times New Roman" pitchFamily="18" charset="0"/>
              </a:rPr>
              <a:t>ż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je stosowa</a:t>
            </a:r>
            <a:r>
              <a:rPr lang="pl-PL" sz="2200" dirty="0">
                <a:latin typeface="Times New Roman" pitchFamily="18" charset="0"/>
              </a:rPr>
              <a:t>ć</a:t>
            </a:r>
            <a:r>
              <a:rPr lang="pl-PL" sz="2200" dirty="0">
                <a:latin typeface="Times New Roman" pitchFamily="18" charset="0"/>
                <a:ea typeface="SimSun" pitchFamily="2" charset="-122"/>
              </a:rPr>
              <a:t> do testowania nowych płynów do hodowli.</a:t>
            </a:r>
            <a:endParaRPr lang="pl-PL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3600" b="1">
                <a:latin typeface="Times New Roman" pitchFamily="18" charset="0"/>
              </a:rPr>
              <a:t>wagi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podczas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sporządzania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3600" b="1">
                <a:latin typeface="Times New Roman" pitchFamily="18" charset="0"/>
                <a:cs typeface="Times New Roman" pitchFamily="18" charset="0"/>
              </a:rPr>
            </a:br>
            <a:r>
              <a:rPr lang="pl-PL" sz="3600" b="1">
                <a:latin typeface="Times New Roman" pitchFamily="18" charset="0"/>
              </a:rPr>
              <a:t>i posługiwania się płynami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hodowlanymi</a:t>
            </a:r>
            <a:r>
              <a:rPr lang="pl-PL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0825" y="1844675"/>
            <a:ext cx="8713788" cy="4498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Płyny do zapłodnienia  powinny by</a:t>
            </a:r>
            <a:r>
              <a:rPr lang="pl-PL" sz="2400" dirty="0">
                <a:latin typeface="Times New Roman" pitchFamily="18" charset="0"/>
              </a:rPr>
              <a:t>ć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przygotowane w </a:t>
            </a:r>
            <a:r>
              <a:rPr lang="pl-PL" sz="2400" dirty="0">
                <a:latin typeface="Times New Roman" pitchFamily="18" charset="0"/>
              </a:rPr>
              <a:t>ś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pl-PL" sz="2400" dirty="0">
                <a:latin typeface="Times New Roman" pitchFamily="18" charset="0"/>
              </a:rPr>
              <a:t>ś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le jałowych warunkach laboratoryjnych</a:t>
            </a:r>
            <a:r>
              <a:rPr lang="pl-PL" sz="2400" dirty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Kontrolować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(7.4)</a:t>
            </a:r>
            <a:endParaRPr lang="pl-PL" sz="2400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Bufory fosforanowe albo HEPES </a:t>
            </a:r>
            <a:r>
              <a:rPr lang="pl-PL" sz="2400" dirty="0" smtClean="0">
                <a:latin typeface="Times New Roman" pitchFamily="18" charset="0"/>
              </a:rPr>
              <a:t> </a:t>
            </a:r>
            <a:endParaRPr lang="pl-PL" sz="2400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Heparyna (1 lU/ml) zapobiega krzepni</a:t>
            </a:r>
            <a:r>
              <a:rPr lang="pl-PL" sz="2400" dirty="0">
                <a:latin typeface="Times New Roman" pitchFamily="18" charset="0"/>
              </a:rPr>
              <a:t>ę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ciu krwi w płynach u</a:t>
            </a:r>
            <a:r>
              <a:rPr lang="pl-PL" sz="2400" dirty="0">
                <a:latin typeface="Times New Roman" pitchFamily="18" charset="0"/>
              </a:rPr>
              <a:t>ż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ywanych do płukania p</a:t>
            </a:r>
            <a:r>
              <a:rPr lang="pl-PL" sz="2400" dirty="0">
                <a:latin typeface="Times New Roman" pitchFamily="18" charset="0"/>
              </a:rPr>
              <a:t>ę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cherzyków</a:t>
            </a:r>
            <a:r>
              <a:rPr lang="pl-PL" sz="2400" dirty="0"/>
              <a:t> 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</a:rPr>
              <a:t>U zwierząt</a:t>
            </a:r>
            <a:r>
              <a:rPr lang="pl-PL" sz="2400" dirty="0"/>
              <a:t>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przygotować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surowicę bardzo starannie i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unikać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pojawienia się hemolizy.</a:t>
            </a:r>
          </a:p>
          <a:p>
            <a:pPr algn="just">
              <a:lnSpc>
                <a:spcPct val="90000"/>
              </a:lnSpc>
            </a:pPr>
            <a:r>
              <a:rPr lang="pl-P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NIGDY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nie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używać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surowicy bydlęcej albo albuminy w płynach do zapłodnienia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ludzi.</a:t>
            </a:r>
          </a:p>
          <a:p>
            <a:pPr>
              <a:lnSpc>
                <a:spcPct val="90000"/>
              </a:lnSpc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7799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372258" cy="482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45" t="2661"/>
          <a:stretch>
            <a:fillRect/>
          </a:stretch>
        </p:blipFill>
        <p:spPr bwMode="auto">
          <a:xfrm>
            <a:off x="395536" y="476672"/>
            <a:ext cx="7742599" cy="573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755650" y="1628775"/>
            <a:ext cx="77041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204804" name="Picture 4" descr="02061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3844925" cy="2884488"/>
          </a:xfrm>
          <a:prstGeom prst="rect">
            <a:avLst/>
          </a:prstGeom>
          <a:noFill/>
        </p:spPr>
      </p:pic>
      <p:pic>
        <p:nvPicPr>
          <p:cNvPr id="204806" name="Picture 6" descr="02061348_expo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357563"/>
            <a:ext cx="3844925" cy="2884487"/>
          </a:xfrm>
          <a:prstGeom prst="rect">
            <a:avLst/>
          </a:prstGeom>
          <a:noFill/>
        </p:spPr>
      </p:pic>
      <p:pic>
        <p:nvPicPr>
          <p:cNvPr id="204807" name="Picture 7" descr="02061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33375"/>
            <a:ext cx="3844925" cy="2884488"/>
          </a:xfrm>
          <a:prstGeom prst="rect">
            <a:avLst/>
          </a:prstGeom>
          <a:noFill/>
        </p:spPr>
      </p:pic>
      <p:pic>
        <p:nvPicPr>
          <p:cNvPr id="204809" name="Picture 9" descr="020616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357563"/>
            <a:ext cx="3889375" cy="2917825"/>
          </a:xfrm>
          <a:prstGeom prst="rect">
            <a:avLst/>
          </a:prstGeom>
          <a:noFill/>
        </p:spPr>
      </p:pic>
      <p:sp>
        <p:nvSpPr>
          <p:cNvPr id="204810" name="Line 10"/>
          <p:cNvSpPr>
            <a:spLocks noChangeShapeType="1"/>
          </p:cNvSpPr>
          <p:nvPr/>
        </p:nvSpPr>
        <p:spPr bwMode="auto">
          <a:xfrm flipH="1" flipV="1">
            <a:off x="2555875" y="198913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684213" y="1557338"/>
            <a:ext cx="7848600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210947" name="Picture 3" descr="fertiliz12"/>
          <p:cNvPicPr>
            <a:picLocks noChangeAspect="1" noChangeArrowheads="1"/>
          </p:cNvPicPr>
          <p:nvPr/>
        </p:nvPicPr>
        <p:blipFill>
          <a:blip r:embed="rId2" cstate="print"/>
          <a:srcRect b="30171"/>
          <a:stretch>
            <a:fillRect/>
          </a:stretch>
        </p:blipFill>
        <p:spPr bwMode="auto">
          <a:xfrm>
            <a:off x="3203575" y="260350"/>
            <a:ext cx="3097213" cy="2901950"/>
          </a:xfrm>
          <a:prstGeom prst="rect">
            <a:avLst/>
          </a:prstGeom>
          <a:noFill/>
        </p:spPr>
      </p:pic>
      <p:pic>
        <p:nvPicPr>
          <p:cNvPr id="210948" name="Picture 4" descr="fertiliz12a"/>
          <p:cNvPicPr>
            <a:picLocks noChangeAspect="1" noChangeArrowheads="1"/>
          </p:cNvPicPr>
          <p:nvPr/>
        </p:nvPicPr>
        <p:blipFill>
          <a:blip r:embed="rId3" cstate="print"/>
          <a:srcRect r="4010" b="32187"/>
          <a:stretch>
            <a:fillRect/>
          </a:stretch>
        </p:blipFill>
        <p:spPr bwMode="auto">
          <a:xfrm>
            <a:off x="539750" y="3284538"/>
            <a:ext cx="3095625" cy="2843212"/>
          </a:xfrm>
          <a:prstGeom prst="rect">
            <a:avLst/>
          </a:prstGeom>
          <a:noFill/>
        </p:spPr>
      </p:pic>
      <p:pic>
        <p:nvPicPr>
          <p:cNvPr id="210949" name="Picture 5" descr="fertiliz12c"/>
          <p:cNvPicPr>
            <a:picLocks noChangeAspect="1" noChangeArrowheads="1"/>
          </p:cNvPicPr>
          <p:nvPr/>
        </p:nvPicPr>
        <p:blipFill>
          <a:blip r:embed="rId4" cstate="print"/>
          <a:srcRect b="30957"/>
          <a:stretch>
            <a:fillRect/>
          </a:stretch>
        </p:blipFill>
        <p:spPr bwMode="auto">
          <a:xfrm>
            <a:off x="5508625" y="3357563"/>
            <a:ext cx="3162300" cy="275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smtClean="0"/>
              <a:t>fertilization:</a:t>
            </a:r>
            <a:endParaRPr lang="en-US" altLang="en-US" sz="4400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mtClean="0"/>
              <a:t>Formation of male and female pronuclei:</a:t>
            </a:r>
          </a:p>
          <a:p>
            <a:pPr lvl="1"/>
            <a:r>
              <a:rPr lang="en-US" altLang="en-US" smtClean="0"/>
              <a:t>Chromosomal material of the sperm decondensates and enlarges</a:t>
            </a:r>
          </a:p>
          <a:p>
            <a:pPr lvl="1"/>
            <a:r>
              <a:rPr lang="en-US" altLang="en-US" smtClean="0"/>
              <a:t>Chromosomal material of the ovum decondensates following the completion of meiosis</a:t>
            </a:r>
          </a:p>
          <a:p>
            <a:r>
              <a:rPr lang="en-US" altLang="en-US" smtClean="0"/>
              <a:t>At this stage, the male and female pronuclei are indistinguishable.</a:t>
            </a:r>
          </a:p>
          <a:p>
            <a:r>
              <a:rPr lang="en-US" altLang="en-US" smtClean="0"/>
              <a:t>As they grow, the pronuclei replicate their DNA </a:t>
            </a:r>
            <a:r>
              <a:rPr lang="en-US" altLang="en-US" smtClean="0">
                <a:sym typeface="Wingdings" pitchFamily="2" charset="2"/>
              </a:rPr>
              <a:t> still 1N (haploid)- 23 chromosomes, each in chromatid pairs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4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C:\My Documents\Teaching\Development\normal zygote.jpg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8" y="3884886"/>
            <a:ext cx="2914776" cy="285648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400"/>
              <a:t>The male and female pronuclei are indistinguishable from one another.</a:t>
            </a:r>
          </a:p>
          <a:p>
            <a:r>
              <a:rPr lang="en-US" altLang="en-US" sz="2400"/>
              <a:t>The second polar body can be seen (arrow).</a:t>
            </a:r>
          </a:p>
          <a:p>
            <a:r>
              <a:rPr lang="en-US" altLang="en-US" sz="2400"/>
              <a:t>The plasma membranes of the two pronuclei are dissolving and one diploid nucleus will remain.</a:t>
            </a:r>
            <a:r>
              <a:rPr lang="en-US" altLang="en-US" sz="2800"/>
              <a:t> </a:t>
            </a:r>
          </a:p>
          <a:p>
            <a:endParaRPr lang="en-US" altLang="en-US" sz="2800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72880" y="260648"/>
            <a:ext cx="6096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400" dirty="0">
                <a:solidFill>
                  <a:schemeClr val="tx2"/>
                </a:solidFill>
                <a:effectLst/>
                <a:latin typeface="Arial" charset="0"/>
              </a:rPr>
              <a:t>Fusion of the </a:t>
            </a:r>
            <a:r>
              <a:rPr lang="en-US" altLang="en-US" sz="4400" dirty="0" err="1">
                <a:solidFill>
                  <a:schemeClr val="tx2"/>
                </a:solidFill>
                <a:effectLst/>
                <a:latin typeface="Arial" charset="0"/>
              </a:rPr>
              <a:t>pronuclei</a:t>
            </a:r>
            <a:r>
              <a:rPr lang="en-US" altLang="en-US" sz="4400" dirty="0">
                <a:solidFill>
                  <a:schemeClr val="tx2"/>
                </a:solidFill>
                <a:effectLst/>
                <a:latin typeface="Arial" charset="0"/>
              </a:rPr>
              <a:t>:</a:t>
            </a:r>
          </a:p>
          <a:p>
            <a:r>
              <a:rPr lang="en-US" altLang="en-US" sz="1600" dirty="0">
                <a:solidFill>
                  <a:schemeClr val="tx2"/>
                </a:solidFill>
                <a:effectLst/>
                <a:latin typeface="Arial" charset="0"/>
              </a:rPr>
              <a:t>(</a:t>
            </a:r>
            <a:r>
              <a:rPr lang="en-US" altLang="en-US" sz="1600" i="1" dirty="0">
                <a:solidFill>
                  <a:schemeClr val="tx2"/>
                </a:solidFill>
                <a:effectLst/>
                <a:latin typeface="Arial" charset="0"/>
              </a:rPr>
              <a:t>in vitro</a:t>
            </a:r>
            <a:r>
              <a:rPr lang="en-US" altLang="en-US" sz="1600" dirty="0">
                <a:solidFill>
                  <a:schemeClr val="tx2"/>
                </a:solidFill>
                <a:effectLst/>
                <a:latin typeface="Arial" charset="0"/>
              </a:rPr>
              <a:t>)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648200" y="5851525"/>
            <a:ext cx="4197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charset="0"/>
              </a:rPr>
              <a:t>Advanced Fertility Center of Chicago</a:t>
            </a:r>
            <a:br>
              <a:rPr lang="en-US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charset="0"/>
              </a:rPr>
            </a:br>
            <a:r>
              <a:rPr lang="en-US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charset="0"/>
              </a:rPr>
              <a:t>http://www.advancedfertility.com/</a:t>
            </a:r>
            <a:endParaRPr lang="en-US" altLang="en-US" sz="18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charset="0"/>
            </a:endParaRPr>
          </a:p>
          <a:p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2627784" y="4437112"/>
            <a:ext cx="685800" cy="304800"/>
          </a:xfrm>
          <a:prstGeom prst="lef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pl-PL" altLang="en-US" sz="4400" dirty="0" err="1" smtClean="0"/>
              <a:t>Final</a:t>
            </a:r>
            <a:r>
              <a:rPr lang="pl-PL" altLang="en-US" sz="4400" dirty="0" smtClean="0"/>
              <a:t> s</a:t>
            </a:r>
            <a:r>
              <a:rPr lang="en-US" altLang="en-US" sz="4400" dirty="0" err="1" smtClean="0"/>
              <a:t>tage</a:t>
            </a:r>
            <a:r>
              <a:rPr lang="en-US" altLang="en-US" sz="4400" dirty="0" smtClean="0"/>
              <a:t> of</a:t>
            </a:r>
            <a:r>
              <a:rPr lang="pl-PL" altLang="en-US" sz="4400" dirty="0" smtClean="0"/>
              <a:t> </a:t>
            </a:r>
            <a:r>
              <a:rPr lang="en-US" altLang="en-US" sz="4400" dirty="0" err="1" smtClean="0"/>
              <a:t>ertilization</a:t>
            </a:r>
            <a:r>
              <a:rPr lang="en-US" altLang="en-US" sz="4400" dirty="0"/>
              <a:t>: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5141168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Membranes of the </a:t>
            </a:r>
            <a:r>
              <a:rPr lang="en-US" altLang="en-US" sz="2800" dirty="0" err="1"/>
              <a:t>pronuclei</a:t>
            </a:r>
            <a:r>
              <a:rPr lang="en-US" altLang="en-US" sz="2800" dirty="0"/>
              <a:t> break down, chromosomes condense and arrange themselves for mitotic cell division</a:t>
            </a:r>
          </a:p>
          <a:p>
            <a:pPr lvl="1"/>
            <a:r>
              <a:rPr lang="en-US" altLang="en-US" sz="2800" dirty="0"/>
              <a:t>On membrane dissolution, there is 1 cell with 46 chromosomes = diploid (2N)</a:t>
            </a:r>
          </a:p>
          <a:p>
            <a:pPr lvl="1"/>
            <a:r>
              <a:rPr lang="en-US" altLang="en-US" sz="2800" dirty="0"/>
              <a:t>The first cleavage follows shortly, leaving 2 cells, each with 46 chromosomes.</a:t>
            </a:r>
          </a:p>
          <a:p>
            <a:pPr lvl="2"/>
            <a:r>
              <a:rPr lang="en-US" altLang="en-US" sz="2800" dirty="0"/>
              <a:t>Mitosis in the new zygote uses centrioles derived from the sperm.  The oocyte has no centrioles.</a:t>
            </a:r>
          </a:p>
        </p:txBody>
      </p:sp>
    </p:spTree>
    <p:extLst>
      <p:ext uri="{BB962C8B-B14F-4D97-AF65-F5344CB8AC3E}">
        <p14:creationId xmlns:p14="http://schemas.microsoft.com/office/powerpoint/2010/main" val="14523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P648146-Polyspermic_egg-SPL"/>
          <p:cNvPicPr>
            <a:picLocks noChangeAspect="1" noChangeArrowheads="1"/>
          </p:cNvPicPr>
          <p:nvPr/>
        </p:nvPicPr>
        <p:blipFill rotWithShape="1">
          <a:blip r:embed="rId2" cstate="print"/>
          <a:srcRect l="14572" b="9420"/>
          <a:stretch/>
        </p:blipFill>
        <p:spPr bwMode="auto">
          <a:xfrm>
            <a:off x="176524" y="1994694"/>
            <a:ext cx="4321175" cy="3088750"/>
          </a:xfrm>
          <a:prstGeom prst="rect">
            <a:avLst/>
          </a:prstGeom>
          <a:noFill/>
        </p:spPr>
      </p:pic>
      <p:pic>
        <p:nvPicPr>
          <p:cNvPr id="216069" name="Picture 5" descr="02062235"/>
          <p:cNvPicPr>
            <a:picLocks noChangeAspect="1" noChangeArrowheads="1"/>
          </p:cNvPicPr>
          <p:nvPr/>
        </p:nvPicPr>
        <p:blipFill rotWithShape="1">
          <a:blip r:embed="rId3" cstate="print"/>
          <a:srcRect r="12570" b="9124"/>
          <a:stretch/>
        </p:blipFill>
        <p:spPr bwMode="auto">
          <a:xfrm>
            <a:off x="4645025" y="1994695"/>
            <a:ext cx="3960813" cy="3088750"/>
          </a:xfrm>
          <a:prstGeom prst="rect">
            <a:avLst/>
          </a:prstGeom>
          <a:noFill/>
        </p:spPr>
      </p:pic>
      <p:sp>
        <p:nvSpPr>
          <p:cNvPr id="216070" name="Rectangle 6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7696200" cy="1143000"/>
          </a:xfrm>
        </p:spPr>
        <p:txBody>
          <a:bodyPr/>
          <a:lstStyle/>
          <a:p>
            <a:pPr algn="ctr"/>
            <a:r>
              <a:rPr lang="pl-PL" sz="4000" b="1">
                <a:latin typeface="Times New Roman" pitchFamily="18" charset="0"/>
              </a:rPr>
              <a:t>Polispermia </a:t>
            </a:r>
          </a:p>
        </p:txBody>
      </p:sp>
    </p:spTree>
    <p:extLst>
      <p:ext uri="{BB962C8B-B14F-4D97-AF65-F5344CB8AC3E}">
        <p14:creationId xmlns:p14="http://schemas.microsoft.com/office/powerpoint/2010/main" val="38459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6767644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3600" b="1">
                <a:latin typeface="Times New Roman" pitchFamily="18" charset="0"/>
              </a:rPr>
              <a:t>wagi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podczas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sporządzania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3600" b="1">
                <a:latin typeface="Times New Roman" pitchFamily="18" charset="0"/>
                <a:cs typeface="Times New Roman" pitchFamily="18" charset="0"/>
              </a:rPr>
            </a:br>
            <a:r>
              <a:rPr lang="pl-PL" sz="3600" b="1">
                <a:latin typeface="Times New Roman" pitchFamily="18" charset="0"/>
              </a:rPr>
              <a:t>i posługiwania się płynami</a:t>
            </a:r>
            <a:r>
              <a:rPr lang="pl-PL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b="1">
                <a:latin typeface="Times New Roman" pitchFamily="18" charset="0"/>
              </a:rPr>
              <a:t>hodowlanymi (II)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389" y="1772816"/>
            <a:ext cx="8569076" cy="4278734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Łagodnie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potrząsać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każdą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butelkę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zawierającą płyny i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zwracać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uwagę czy nie ma osadów lub innych 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zanieczyszczeń. To potrwa kilka sekund, a jakakolwiek podejrzana próbka powinna</a:t>
            </a:r>
            <a:r>
              <a:rPr lang="pl-PL" sz="2400" dirty="0">
                <a:latin typeface="Times New Roman" pitchFamily="18" charset="0"/>
              </a:rPr>
              <a:t> 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być eliminowana.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400" dirty="0">
                <a:latin typeface="Times New Roman" pitchFamily="18" charset="0"/>
                <a:ea typeface="SimSun" pitchFamily="2" charset="-122"/>
              </a:rPr>
              <a:t>Olej parafinowy uprzednio testowany, który okazał się nietoksyczny, nie potrzebuje by</a:t>
            </a:r>
            <a:r>
              <a:rPr lang="pl-PL" sz="2400" dirty="0">
                <a:latin typeface="Times New Roman" pitchFamily="18" charset="0"/>
              </a:rPr>
              <a:t>ć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 myty w </a:t>
            </a:r>
            <a:r>
              <a:rPr lang="pl-PL" sz="2400" dirty="0">
                <a:latin typeface="Times New Roman" pitchFamily="18" charset="0"/>
              </a:rPr>
              <a:t>ś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wie</a:t>
            </a:r>
            <a:r>
              <a:rPr lang="pl-PL" sz="2400" dirty="0">
                <a:latin typeface="Times New Roman" pitchFamily="18" charset="0"/>
              </a:rPr>
              <a:t>ż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ym płynie w celu  usuwania jakiejkolwiek toksyny w nim zawartej.</a:t>
            </a:r>
            <a:endParaRPr lang="pl-PL" sz="2400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Gazować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olej parafinowy w atmosferze 5% CO2 w powietrzu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co najmniej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12 godziny przed jego użyciem.</a:t>
            </a:r>
          </a:p>
          <a:p>
            <a:pPr>
              <a:lnSpc>
                <a:spcPct val="90000"/>
              </a:lnSpc>
            </a:pPr>
            <a:r>
              <a:rPr lang="pl-PL" sz="2400" dirty="0" smtClean="0">
                <a:latin typeface="Times New Roman" pitchFamily="18" charset="0"/>
                <a:ea typeface="SimSun" pitchFamily="2" charset="-122"/>
              </a:rPr>
              <a:t>Utrzymać 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t</a:t>
            </a:r>
            <a:r>
              <a:rPr lang="pl-PL" sz="2400" dirty="0">
                <a:latin typeface="Times New Roman" pitchFamily="18" charset="0"/>
              </a:rPr>
              <a:t>ę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 równowag</a:t>
            </a:r>
            <a:r>
              <a:rPr lang="pl-PL" sz="2400" dirty="0">
                <a:latin typeface="Times New Roman" pitchFamily="18" charset="0"/>
              </a:rPr>
              <a:t>ę</a:t>
            </a:r>
            <a:r>
              <a:rPr lang="pl-PL" sz="2400" dirty="0">
                <a:latin typeface="Times New Roman" pitchFamily="18" charset="0"/>
                <a:ea typeface="SimSun" pitchFamily="2" charset="-122"/>
              </a:rPr>
              <a:t> gazu podczas wszystkich procedur.</a:t>
            </a:r>
            <a:endParaRPr lang="pl-PL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5292725" y="2420938"/>
            <a:ext cx="3311525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755650" y="1557338"/>
            <a:ext cx="7777163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pic>
        <p:nvPicPr>
          <p:cNvPr id="215044" name="Picture 4" descr="fertiliz3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lum bright="6000"/>
          </a:blip>
          <a:srcRect t="1123" r="6880" b="16621"/>
          <a:stretch>
            <a:fillRect/>
          </a:stretch>
        </p:blipFill>
        <p:spPr bwMode="auto">
          <a:xfrm>
            <a:off x="395536" y="260648"/>
            <a:ext cx="7777162" cy="5349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40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800" dirty="0" err="1" smtClean="0"/>
              <a:t>Pronuclear</a:t>
            </a:r>
            <a:r>
              <a:rPr lang="pl-PL" sz="4800" dirty="0" smtClean="0"/>
              <a:t> </a:t>
            </a:r>
            <a:r>
              <a:rPr lang="pl-PL" sz="4800" dirty="0" err="1" smtClean="0"/>
              <a:t>Morphology</a:t>
            </a:r>
            <a:r>
              <a:rPr lang="pl-PL" sz="4800" dirty="0" smtClean="0"/>
              <a:t> </a:t>
            </a:r>
            <a:r>
              <a:rPr lang="pl-PL" sz="4800" dirty="0" err="1" smtClean="0"/>
              <a:t>Scoring</a:t>
            </a:r>
            <a:r>
              <a:rPr lang="pl-PL" sz="4800" dirty="0" smtClean="0"/>
              <a:t> </a:t>
            </a:r>
            <a:r>
              <a:rPr lang="pl-PL" sz="4800" dirty="0" err="1" smtClean="0"/>
              <a:t>systems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4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03" y="116632"/>
            <a:ext cx="6840759" cy="63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7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9618"/>
            <a:ext cx="5616624" cy="654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775"/>
            <a:ext cx="5976664" cy="656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424936" cy="517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3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54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err="1" smtClean="0"/>
              <a:t>Pronuclear</a:t>
            </a:r>
            <a:r>
              <a:rPr lang="pl-PL" sz="3200" dirty="0" smtClean="0"/>
              <a:t> </a:t>
            </a:r>
            <a:r>
              <a:rPr lang="pl-PL" sz="3200" dirty="0" err="1" smtClean="0"/>
              <a:t>scoring</a:t>
            </a:r>
            <a:r>
              <a:rPr lang="pl-PL" sz="3200" dirty="0" smtClean="0"/>
              <a:t> </a:t>
            </a:r>
            <a:r>
              <a:rPr lang="pl-PL" sz="3200" dirty="0" err="1" smtClean="0"/>
              <a:t>according</a:t>
            </a:r>
            <a:r>
              <a:rPr lang="pl-PL" sz="3200" dirty="0" smtClean="0"/>
              <a:t> to </a:t>
            </a:r>
            <a:r>
              <a:rPr lang="en-US" sz="3200" dirty="0" err="1"/>
              <a:t>Brezinova</a:t>
            </a:r>
            <a:r>
              <a:rPr lang="en-US" sz="3200" dirty="0"/>
              <a:t> et al </a:t>
            </a:r>
            <a:endParaRPr lang="en-US" sz="3200" dirty="0" smtClean="0"/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3294063"/>
            <a:ext cx="4897437" cy="1336675"/>
          </a:xfrm>
          <a:noFill/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076325" y="22240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Pattern “0”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Brezinova</a:t>
            </a:r>
            <a:r>
              <a:rPr lang="en-US" dirty="0"/>
              <a:t>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err="1">
                <a:solidFill>
                  <a:srgbClr val="04617B"/>
                </a:solidFill>
              </a:rPr>
              <a:t>Pronuclear</a:t>
            </a:r>
            <a:r>
              <a:rPr lang="pl-PL" sz="3200" dirty="0">
                <a:solidFill>
                  <a:srgbClr val="04617B"/>
                </a:solidFill>
              </a:rPr>
              <a:t> </a:t>
            </a:r>
            <a:r>
              <a:rPr lang="pl-PL" sz="3200" dirty="0" err="1">
                <a:solidFill>
                  <a:srgbClr val="04617B"/>
                </a:solidFill>
              </a:rPr>
              <a:t>scoring</a:t>
            </a:r>
            <a:r>
              <a:rPr lang="pl-PL" sz="3200" dirty="0">
                <a:solidFill>
                  <a:srgbClr val="04617B"/>
                </a:solidFill>
              </a:rPr>
              <a:t> </a:t>
            </a:r>
            <a:r>
              <a:rPr lang="pl-PL" sz="3200" dirty="0" err="1">
                <a:solidFill>
                  <a:srgbClr val="04617B"/>
                </a:solidFill>
              </a:rPr>
              <a:t>according</a:t>
            </a:r>
            <a:r>
              <a:rPr lang="pl-PL" sz="3200" dirty="0">
                <a:solidFill>
                  <a:srgbClr val="04617B"/>
                </a:solidFill>
              </a:rPr>
              <a:t> to </a:t>
            </a:r>
            <a:r>
              <a:rPr lang="en-US" sz="3200" dirty="0" err="1">
                <a:solidFill>
                  <a:srgbClr val="04617B"/>
                </a:solidFill>
              </a:rPr>
              <a:t>Brezinova</a:t>
            </a:r>
            <a:r>
              <a:rPr lang="en-US" sz="3200" dirty="0">
                <a:solidFill>
                  <a:srgbClr val="04617B"/>
                </a:solidFill>
              </a:rPr>
              <a:t> et al </a:t>
            </a:r>
            <a:endParaRPr lang="en-US" dirty="0" smtClean="0"/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75" y="2308225"/>
            <a:ext cx="4032250" cy="3489325"/>
          </a:xfrm>
          <a:noFill/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468313" y="1622425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Pattern “Other”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Brezinova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94" y="0"/>
            <a:ext cx="539548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3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400" b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3400" b="1">
                <a:latin typeface="Times New Roman" pitchFamily="18" charset="0"/>
              </a:rPr>
              <a:t>wagi</a:t>
            </a:r>
            <a:r>
              <a:rPr lang="pl-PL" sz="3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400" b="1">
                <a:latin typeface="Times New Roman" pitchFamily="18" charset="0"/>
              </a:rPr>
              <a:t>podczas</a:t>
            </a:r>
            <a:r>
              <a:rPr lang="pl-PL" sz="3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400" b="1">
                <a:latin typeface="Times New Roman" pitchFamily="18" charset="0"/>
              </a:rPr>
              <a:t>sporządzania</a:t>
            </a:r>
            <a:r>
              <a:rPr lang="pl-PL" sz="3400" b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l-PL" sz="3400" b="1">
                <a:latin typeface="Times New Roman" pitchFamily="18" charset="0"/>
                <a:cs typeface="Times New Roman" pitchFamily="18" charset="0"/>
              </a:rPr>
            </a:br>
            <a:r>
              <a:rPr lang="pl-PL" sz="3400" b="1">
                <a:latin typeface="Times New Roman" pitchFamily="18" charset="0"/>
              </a:rPr>
              <a:t>i posługiwania się płynami</a:t>
            </a:r>
            <a:r>
              <a:rPr lang="pl-PL" sz="3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400" b="1">
                <a:latin typeface="Times New Roman" pitchFamily="18" charset="0"/>
              </a:rPr>
              <a:t>hodowlanymi (III)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850" y="2060575"/>
            <a:ext cx="8640763" cy="4424363"/>
          </a:xfrm>
        </p:spPr>
        <p:txBody>
          <a:bodyPr/>
          <a:lstStyle/>
          <a:p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Porcjowane płyny 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do hodowli powinny by</a:t>
            </a:r>
            <a:r>
              <a:rPr lang="pl-PL" sz="2800" dirty="0">
                <a:latin typeface="Times New Roman" pitchFamily="18" charset="0"/>
              </a:rPr>
              <a:t>ć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utrzymywane w jałowych plastykowych butelkach jednorazowego u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ytku.</a:t>
            </a:r>
            <a:endParaRPr lang="pl-PL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Utrzymać 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obj</a:t>
            </a:r>
            <a:r>
              <a:rPr lang="pl-PL" sz="2800" dirty="0">
                <a:latin typeface="Times New Roman" pitchFamily="18" charset="0"/>
              </a:rPr>
              <a:t>ę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to</a:t>
            </a:r>
            <a:r>
              <a:rPr lang="pl-PL" sz="2800" dirty="0">
                <a:latin typeface="Times New Roman" pitchFamily="18" charset="0"/>
              </a:rPr>
              <a:t>ść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powietrza w butelkach </a:t>
            </a:r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wi</a:t>
            </a:r>
            <a:r>
              <a:rPr lang="pl-PL" sz="2800" dirty="0" smtClean="0">
                <a:latin typeface="Times New Roman" pitchFamily="18" charset="0"/>
              </a:rPr>
              <a:t>ę</a:t>
            </a:r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ksz</a:t>
            </a:r>
            <a:r>
              <a:rPr lang="pl-PL" sz="2800" dirty="0" smtClean="0">
                <a:latin typeface="Times New Roman" pitchFamily="18" charset="0"/>
              </a:rPr>
              <a:t>ą</a:t>
            </a:r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 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ni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obj</a:t>
            </a:r>
            <a:r>
              <a:rPr lang="pl-PL" sz="2800" dirty="0">
                <a:latin typeface="Times New Roman" pitchFamily="18" charset="0"/>
              </a:rPr>
              <a:t>ę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to</a:t>
            </a:r>
            <a:r>
              <a:rPr lang="pl-PL" sz="2800" dirty="0">
                <a:latin typeface="Times New Roman" pitchFamily="18" charset="0"/>
              </a:rPr>
              <a:t>ść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płynu by umo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liwia</a:t>
            </a:r>
            <a:r>
              <a:rPr lang="pl-PL" sz="2800" dirty="0">
                <a:latin typeface="Times New Roman" pitchFamily="18" charset="0"/>
              </a:rPr>
              <a:t>ć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jego łagodne zagazowywanie bez tworzenia si</a:t>
            </a:r>
            <a:r>
              <a:rPr lang="pl-PL" sz="2800" dirty="0">
                <a:latin typeface="Times New Roman" pitchFamily="18" charset="0"/>
              </a:rPr>
              <a:t>ę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p</a:t>
            </a:r>
            <a:r>
              <a:rPr lang="pl-PL" sz="2800" dirty="0">
                <a:latin typeface="Times New Roman" pitchFamily="18" charset="0"/>
              </a:rPr>
              <a:t>ę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cherzyków podnosz</a:t>
            </a:r>
            <a:r>
              <a:rPr lang="pl-PL" sz="2800" dirty="0">
                <a:latin typeface="Times New Roman" pitchFamily="18" charset="0"/>
              </a:rPr>
              <a:t>ą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cych si</a:t>
            </a:r>
            <a:r>
              <a:rPr lang="pl-PL" sz="2800" dirty="0">
                <a:latin typeface="Times New Roman" pitchFamily="18" charset="0"/>
              </a:rPr>
              <a:t>ę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ponad szyj</a:t>
            </a:r>
            <a:r>
              <a:rPr lang="pl-PL" sz="2800" dirty="0">
                <a:latin typeface="Times New Roman" pitchFamily="18" charset="0"/>
              </a:rPr>
              <a:t>ą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butelki.</a:t>
            </a:r>
            <a:endParaRPr lang="pl-PL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dirty="0">
                <a:latin typeface="Times New Roman" pitchFamily="18" charset="0"/>
                <a:ea typeface="SimSun" pitchFamily="2" charset="-122"/>
              </a:rPr>
              <a:t>Nigdy nie </a:t>
            </a:r>
            <a:r>
              <a:rPr lang="pl-PL" sz="2800" dirty="0" smtClean="0">
                <a:latin typeface="Times New Roman" pitchFamily="18" charset="0"/>
                <a:ea typeface="SimSun" pitchFamily="2" charset="-122"/>
              </a:rPr>
              <a:t>dopuszczać, 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eby płyn osi</a:t>
            </a:r>
            <a:r>
              <a:rPr lang="pl-PL" sz="2800" dirty="0">
                <a:latin typeface="Times New Roman" pitchFamily="18" charset="0"/>
              </a:rPr>
              <a:t>ą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gał szczyt butelki, poniewa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to prowadzi do zaka</a:t>
            </a:r>
            <a:r>
              <a:rPr lang="pl-PL" sz="2800" dirty="0">
                <a:latin typeface="Times New Roman" pitchFamily="18" charset="0"/>
              </a:rPr>
              <a:t>ż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e</a:t>
            </a:r>
            <a:r>
              <a:rPr lang="pl-PL" sz="2800" dirty="0">
                <a:latin typeface="Times New Roman" pitchFamily="18" charset="0"/>
              </a:rPr>
              <a:t>ń</a:t>
            </a:r>
            <a:r>
              <a:rPr lang="pl-PL" sz="2800" dirty="0">
                <a:latin typeface="Times New Roman" pitchFamily="18" charset="0"/>
                <a:ea typeface="SimSun" pitchFamily="2" charset="-122"/>
              </a:rPr>
              <a:t> płynu.</a:t>
            </a:r>
            <a:endParaRPr lang="pl-PL" sz="28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962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57300"/>
            <a:ext cx="6096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614363"/>
            <a:ext cx="61245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785813"/>
            <a:ext cx="63055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en-US" sz="2400" smtClean="0">
                <a:solidFill>
                  <a:schemeClr val="tx1"/>
                </a:solidFill>
                <a:latin typeface="Arial" pitchFamily="34" charset="0"/>
              </a:rPr>
              <a:t>Outcome parameters using pronuclear scoring </a:t>
            </a:r>
          </a:p>
        </p:txBody>
      </p:sp>
      <p:graphicFrame>
        <p:nvGraphicFramePr>
          <p:cNvPr id="36867" name="Group 3"/>
          <p:cNvGraphicFramePr>
            <a:graphicFrameLocks noGrp="1"/>
          </p:cNvGraphicFramePr>
          <p:nvPr>
            <p:ph idx="1"/>
          </p:nvPr>
        </p:nvGraphicFramePr>
        <p:xfrm>
          <a:off x="611188" y="1412875"/>
          <a:ext cx="7786687" cy="4464292"/>
        </p:xfrm>
        <a:graphic>
          <a:graphicData uri="http://schemas.openxmlformats.org/drawingml/2006/table">
            <a:tbl>
              <a:tblPr/>
              <a:tblGrid>
                <a:gridCol w="3306762"/>
                <a:gridCol w="1530350"/>
                <a:gridCol w="1528763"/>
                <a:gridCol w="1420812"/>
              </a:tblGrid>
              <a:tr h="58570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“0”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“0ther”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Cycles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109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140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267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Mean 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0.033</a:t>
                      </a:r>
                      <a:endParaRPr kumimoji="0" lang="pl-PL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1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pregnancies (%)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(46)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(46)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Implantation rate (%)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he-I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he-I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he-I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Brezinova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38150"/>
            <a:ext cx="6202363" cy="614363"/>
          </a:xfrm>
        </p:spPr>
        <p:txBody>
          <a:bodyPr>
            <a:normAutofit fontScale="90000"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itchFamily="34" charset="0"/>
              </a:rPr>
              <a:t>The analysis of early cleavage</a:t>
            </a:r>
            <a:r>
              <a:rPr lang="en-US" sz="2400" smtClean="0"/>
              <a:t> </a:t>
            </a:r>
            <a:r>
              <a:rPr lang="he-IL" sz="2400" smtClean="0"/>
              <a:t/>
            </a:r>
            <a:br>
              <a:rPr lang="he-IL" sz="2400" smtClean="0"/>
            </a:br>
            <a:endParaRPr lang="pl-PL" sz="2400" smtClean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335088" y="1871663"/>
            <a:ext cx="1868760" cy="40011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/>
              <a:t>Fertilization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133600" y="2636838"/>
            <a:ext cx="3105944" cy="369332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dirty="0"/>
              <a:t>Fertilization check (day 1)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7638" y="4024313"/>
            <a:ext cx="2846610" cy="3698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/>
              <a:t>Analyzing day 2 embryos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749800" y="4895850"/>
            <a:ext cx="2846536" cy="369888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/>
              <a:t>Analyzing day 3 embryos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5626100" y="5688013"/>
            <a:ext cx="3050356" cy="369887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/>
              <a:t>Analyzing day 4-6 embryos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95288" y="2420938"/>
            <a:ext cx="1541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e-IL" sz="1800"/>
              <a:t>18</a:t>
            </a:r>
            <a:r>
              <a:rPr lang="he-IL"/>
              <a:t> - </a:t>
            </a:r>
            <a:r>
              <a:rPr lang="he-IL" sz="1800"/>
              <a:t>16</a:t>
            </a:r>
            <a:r>
              <a:rPr lang="en-US" sz="1800"/>
              <a:t> hours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79388" y="3284538"/>
            <a:ext cx="410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 </a:t>
            </a:r>
            <a:r>
              <a:rPr lang="he-IL" sz="1800"/>
              <a:t>8 - 7</a:t>
            </a:r>
            <a:r>
              <a:rPr lang="en-US" sz="1800"/>
              <a:t>  hours following fertil. check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192213" y="4600575"/>
            <a:ext cx="3154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he-IL"/>
              <a:t> </a:t>
            </a:r>
            <a:r>
              <a:rPr lang="he-IL" sz="1800"/>
              <a:t>24</a:t>
            </a:r>
            <a:r>
              <a:rPr lang="en-US" sz="1800"/>
              <a:t>hours following day 2 check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403350" y="5445125"/>
            <a:ext cx="4465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e-IL"/>
              <a:t>   </a:t>
            </a:r>
            <a:r>
              <a:rPr lang="he-IL" sz="1800"/>
              <a:t>24-72 </a:t>
            </a:r>
            <a:r>
              <a:rPr lang="en-US" sz="1800"/>
              <a:t>hours following day 3 check</a:t>
            </a: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395288" y="2374900"/>
            <a:ext cx="1655762" cy="5762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71438" y="3213100"/>
            <a:ext cx="3779837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684213" y="4508500"/>
            <a:ext cx="4103687" cy="6492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1187450" y="5373688"/>
            <a:ext cx="4248150" cy="7191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3880006" y="3330575"/>
            <a:ext cx="2965102" cy="369888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/>
              <a:t>Analyzing early cleavage</a:t>
            </a:r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44463" y="3805238"/>
            <a:ext cx="3851275" cy="687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395288" y="3933825"/>
            <a:ext cx="3678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he-IL" sz="1800"/>
              <a:t>16 – 17</a:t>
            </a:r>
            <a:r>
              <a:rPr lang="en-US" sz="1800"/>
              <a:t>  following EC check</a:t>
            </a:r>
          </a:p>
        </p:txBody>
      </p:sp>
      <p:pic>
        <p:nvPicPr>
          <p:cNvPr id="19475" name="Picture 19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1268413"/>
            <a:ext cx="1582738" cy="1298575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9476" name="Picture 20" descr="2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72288" y="2644775"/>
            <a:ext cx="1627187" cy="1360488"/>
          </a:xfrm>
          <a:noFill/>
          <a:ln w="38100" cmpd="dbl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" y="548680"/>
            <a:ext cx="768495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5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/>
              <a:t>Określenie czasu pierwszego podziału zarodka</a:t>
            </a:r>
            <a:r>
              <a:rPr lang="pl-PL" dirty="0" smtClean="0"/>
              <a:t/>
            </a:r>
            <a:br>
              <a:rPr lang="pl-PL" dirty="0" smtClean="0"/>
            </a:b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1" y="2105024"/>
            <a:ext cx="7859340" cy="348421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sz="2800" dirty="0" smtClean="0"/>
              <a:t>System oparty na określenie czasu występowania pierwszego podziału zarodka</a:t>
            </a:r>
            <a:r>
              <a:rPr lang="en-US" sz="2800" dirty="0" smtClean="0"/>
              <a:t> </a:t>
            </a:r>
            <a:r>
              <a:rPr lang="en-US" sz="2800" dirty="0" err="1" smtClean="0"/>
              <a:t>Shoukir</a:t>
            </a:r>
            <a:r>
              <a:rPr lang="en-US" sz="2800" dirty="0" smtClean="0"/>
              <a:t> et al and </a:t>
            </a:r>
            <a:r>
              <a:rPr lang="en-US" sz="2800" dirty="0" err="1" smtClean="0"/>
              <a:t>Sakkas</a:t>
            </a:r>
            <a:r>
              <a:rPr lang="en-US" sz="2800" dirty="0" smtClean="0"/>
              <a:t> et al.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sz="2800" dirty="0" smtClean="0"/>
              <a:t>Zygoty, w których pierwszy podział mitotyczny ma miejsce między 25 – 27 godzin po inseminacji lub mikroiniekcji wykazują istotnie wyższy odsetek ciąż klinicznych i implantacji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pl-PL" sz="2800" dirty="0" smtClean="0"/>
              <a:t>Parametr ten nazywamy EC (</a:t>
            </a:r>
            <a:r>
              <a:rPr lang="en-US" sz="2800" dirty="0" smtClean="0"/>
              <a:t>Early Cleavage</a:t>
            </a:r>
            <a:r>
              <a:rPr lang="pl-PL" sz="2800" dirty="0" smtClean="0"/>
              <a:t>) </a:t>
            </a:r>
            <a:r>
              <a:rPr lang="en-US" sz="2800" dirty="0" smtClean="0"/>
              <a:t>(EC)</a:t>
            </a:r>
            <a:r>
              <a:rPr lang="pl-PL" sz="2800" dirty="0" smtClean="0"/>
              <a:t> lub </a:t>
            </a:r>
            <a:r>
              <a:rPr lang="en-US" sz="2800" dirty="0" smtClean="0"/>
              <a:t>non-EC (NEC)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err="1" smtClean="0"/>
              <a:t>Early</a:t>
            </a:r>
            <a:r>
              <a:rPr lang="pl-PL" sz="3600" dirty="0" smtClean="0"/>
              <a:t> </a:t>
            </a:r>
            <a:r>
              <a:rPr lang="pl-PL" sz="3600" dirty="0" err="1" smtClean="0"/>
              <a:t>cleavage</a:t>
            </a:r>
            <a:endParaRPr lang="en-US" sz="3600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89138"/>
            <a:ext cx="7426399" cy="424817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3200" dirty="0" smtClean="0"/>
              <a:t>Najlepsze wyniki uzyskujemy jeśli użyjemy do klasyfikacji jakości zarodków dwa systemy klasyfikacji </a:t>
            </a:r>
          </a:p>
          <a:p>
            <a:pPr>
              <a:buFont typeface="Wingdings" pitchFamily="2" charset="2"/>
              <a:buChar char="Ø"/>
            </a:pPr>
            <a:r>
              <a:rPr lang="pl-PL" sz="3200" dirty="0" smtClean="0"/>
              <a:t>Należy się spodziewać że zarodek klasyfikowany jako EC i ‚0’ ma największą możliwość rozwoju i implantacji </a:t>
            </a:r>
            <a:endParaRPr lang="en-US" sz="3200" dirty="0" smtClean="0"/>
          </a:p>
        </p:txBody>
      </p:sp>
      <p:sp>
        <p:nvSpPr>
          <p:cNvPr id="27652" name="pole tekstowe 3"/>
          <p:cNvSpPr txBox="1">
            <a:spLocks noChangeArrowheads="1"/>
          </p:cNvSpPr>
          <p:nvPr/>
        </p:nvSpPr>
        <p:spPr bwMode="auto">
          <a:xfrm>
            <a:off x="5795963" y="6308725"/>
            <a:ext cx="2133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A. Safran,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41" name="Group 45"/>
          <p:cNvGraphicFramePr>
            <a:graphicFrameLocks noGrp="1"/>
          </p:cNvGraphicFramePr>
          <p:nvPr>
            <p:ph idx="1"/>
          </p:nvPr>
        </p:nvGraphicFramePr>
        <p:xfrm>
          <a:off x="611188" y="1557338"/>
          <a:ext cx="7786687" cy="4464292"/>
        </p:xfrm>
        <a:graphic>
          <a:graphicData uri="http://schemas.openxmlformats.org/drawingml/2006/table">
            <a:tbl>
              <a:tblPr/>
              <a:tblGrid>
                <a:gridCol w="3306762"/>
                <a:gridCol w="1530350"/>
                <a:gridCol w="1528763"/>
                <a:gridCol w="1420812"/>
              </a:tblGrid>
              <a:tr h="58570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  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Cycles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152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214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291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Mean 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1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pregnancies (%)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(56)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(38)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Implantation rate (%)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38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0.006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15" name="Rectangle 46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  <a:noFill/>
        </p:spPr>
        <p:txBody>
          <a:bodyPr/>
          <a:lstStyle/>
          <a:p>
            <a:r>
              <a:rPr lang="en-US" sz="2400" smtClean="0">
                <a:solidFill>
                  <a:schemeClr val="tx1"/>
                </a:solidFill>
                <a:latin typeface="Arial" pitchFamily="34" charset="0"/>
              </a:rPr>
              <a:t>Outcome parameters according to early cleavage</a:t>
            </a:r>
            <a:r>
              <a:rPr lang="en-US" sz="2000" smtClean="0"/>
              <a:t> </a:t>
            </a:r>
          </a:p>
        </p:txBody>
      </p:sp>
      <p:sp>
        <p:nvSpPr>
          <p:cNvPr id="24616" name="Text Box 47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Brezinova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Kilka szczegółów odpowiedniego postępowania </a:t>
            </a:r>
            <a:br>
              <a:rPr lang="pl-PL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>
                <a:latin typeface="Times New Roman" pitchFamily="18" charset="0"/>
                <a:cs typeface="Times New Roman" pitchFamily="18" charset="0"/>
              </a:rPr>
              <a:t>w laboratorium embriologii klinicznej</a:t>
            </a:r>
            <a:r>
              <a:rPr lang="pl-PL" sz="3200" b="1" dirty="0">
                <a:latin typeface="Times New Roman" pitchFamily="18" charset="0"/>
              </a:rPr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389" y="1484784"/>
            <a:ext cx="7993012" cy="5112568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Utrzymać bliski kontakt z personelem sali operacyjnej , by odczytać i potwierdzić nazwiska i imiona pacjentów znajdujące się na formularzach  i naczyniach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plastykowych</a:t>
            </a:r>
          </a:p>
          <a:p>
            <a:pPr algn="just">
              <a:lnSpc>
                <a:spcPct val="90000"/>
              </a:lnSpc>
            </a:pP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Sprawdzać numer identyfikacyjny  kliniki, datę urodzenia pacjenta, adnotacje o alergiach oraz problemach powstałych podczas  zabiegu pozyskiwania komórek jajowych, itd. 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Każde 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naczyńko powinno być oznaczone nazwiskiem i imieniem pacjenta , datą, i opisem</a:t>
            </a:r>
            <a:r>
              <a:rPr lang="pl-PL" sz="2200" dirty="0">
                <a:latin typeface="Times New Roman" pitchFamily="18" charset="0"/>
              </a:rPr>
              <a:t> z</a:t>
            </a: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awartością naczynia. </a:t>
            </a:r>
            <a:r>
              <a:rPr lang="pl-PL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Nazwisko i imię muszą być potwierdzone przez drugiego obserwatora</a:t>
            </a:r>
            <a:r>
              <a:rPr lang="pl-PL" sz="2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pl-PL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pracy </a:t>
            </a:r>
            <a:r>
              <a:rPr lang="pl-PL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rutynowej (</a:t>
            </a:r>
            <a:r>
              <a:rPr lang="pl-PL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</a:t>
            </a:r>
            <a:r>
              <a:rPr lang="pl-PL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</a:t>
            </a:r>
            <a:r>
              <a:rPr lang="pl-PL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lvl="1" algn="just">
              <a:lnSpc>
                <a:spcPct val="90000"/>
              </a:lnSpc>
            </a:pPr>
            <a:r>
              <a:rPr lang="pl-PL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identyfikacji pacjentki</a:t>
            </a:r>
          </a:p>
          <a:p>
            <a:pPr lvl="1" algn="just">
              <a:lnSpc>
                <a:spcPct val="90000"/>
              </a:lnSpc>
            </a:pPr>
            <a:r>
              <a:rPr lang="pl-PL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Podczas zakładania hodowlę po OPU</a:t>
            </a:r>
          </a:p>
          <a:p>
            <a:pPr lvl="1" algn="just">
              <a:lnSpc>
                <a:spcPct val="90000"/>
              </a:lnSpc>
            </a:pPr>
            <a:r>
              <a:rPr lang="pl-PL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Przed wykonaniem ICSI/IMSI/IVF</a:t>
            </a:r>
          </a:p>
          <a:p>
            <a:pPr lvl="1" algn="just">
              <a:lnSpc>
                <a:spcPct val="90000"/>
              </a:lnSpc>
            </a:pPr>
            <a:r>
              <a:rPr lang="pl-PL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Przed wykonaniem transferu</a:t>
            </a:r>
            <a:r>
              <a:rPr lang="pl-PL" sz="1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lnSpc>
                <a:spcPct val="90000"/>
              </a:lnSpc>
              <a:buNone/>
            </a:pPr>
            <a:endParaRPr lang="pl-PL" sz="2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92125"/>
            <a:ext cx="7065963" cy="704850"/>
          </a:xfrm>
        </p:spPr>
        <p:txBody>
          <a:bodyPr>
            <a:normAutofit fontScale="90000"/>
          </a:bodyPr>
          <a:lstStyle/>
          <a:p>
            <a:r>
              <a:rPr lang="en-US" sz="2400" smtClean="0">
                <a:solidFill>
                  <a:schemeClr val="tx1"/>
                </a:solidFill>
                <a:latin typeface="Arial" pitchFamily="34" charset="0"/>
              </a:rPr>
              <a:t>Outcome parameters according to early cleavage</a:t>
            </a:r>
          </a:p>
        </p:txBody>
      </p:sp>
      <p:graphicFrame>
        <p:nvGraphicFramePr>
          <p:cNvPr id="41987" name="Group 3"/>
          <p:cNvGraphicFramePr>
            <a:graphicFrameLocks noGrp="1"/>
          </p:cNvGraphicFramePr>
          <p:nvPr>
            <p:ph idx="1"/>
          </p:nvPr>
        </p:nvGraphicFramePr>
        <p:xfrm>
          <a:off x="611188" y="1638300"/>
          <a:ext cx="7786687" cy="4098926"/>
        </p:xfrm>
        <a:graphic>
          <a:graphicData uri="http://schemas.openxmlformats.org/drawingml/2006/table">
            <a:tbl>
              <a:tblPr/>
              <a:tblGrid>
                <a:gridCol w="3306762"/>
                <a:gridCol w="1530350"/>
                <a:gridCol w="1528763"/>
                <a:gridCol w="1420812"/>
              </a:tblGrid>
              <a:tr h="58578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EC + “0”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EC + “Other”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Cycles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embryos trans.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Mean no. embryos Trans.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pregnancies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(56)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(52)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Implantation rate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</a:t>
                      </a: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Brezinova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95300"/>
            <a:ext cx="3178175" cy="630238"/>
          </a:xfrm>
        </p:spPr>
        <p:txBody>
          <a:bodyPr/>
          <a:lstStyle/>
          <a:p>
            <a:r>
              <a:rPr lang="en-US" sz="2400" smtClean="0">
                <a:solidFill>
                  <a:schemeClr val="tx1"/>
                </a:solidFill>
                <a:latin typeface="Arial" pitchFamily="34" charset="0"/>
              </a:rPr>
              <a:t>Conclusions</a:t>
            </a:r>
          </a:p>
        </p:txBody>
      </p:sp>
      <p:graphicFrame>
        <p:nvGraphicFramePr>
          <p:cNvPr id="34857" name="Group 41"/>
          <p:cNvGraphicFramePr>
            <a:graphicFrameLocks noGrp="1"/>
          </p:cNvGraphicFramePr>
          <p:nvPr>
            <p:ph idx="1"/>
          </p:nvPr>
        </p:nvGraphicFramePr>
        <p:xfrm>
          <a:off x="611188" y="1557338"/>
          <a:ext cx="7786687" cy="4464292"/>
        </p:xfrm>
        <a:graphic>
          <a:graphicData uri="http://schemas.openxmlformats.org/drawingml/2006/table">
            <a:tbl>
              <a:tblPr/>
              <a:tblGrid>
                <a:gridCol w="3306762"/>
                <a:gridCol w="1530350"/>
                <a:gridCol w="1528763"/>
                <a:gridCol w="1420812"/>
              </a:tblGrid>
              <a:tr h="58570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“0” +  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“0” + non 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Cycles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4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Mean no. embryos Trans.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 &lt;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1891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pregnancies (%)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(56)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(31)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5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Implantation rate (%)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he-I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he-I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0.006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6481763" y="6302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Brezinova et al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59" y="424231"/>
            <a:ext cx="6611675" cy="185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79" y="2132856"/>
            <a:ext cx="6673034" cy="455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28" y="54464"/>
            <a:ext cx="5832647" cy="665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8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9"/>
          <a:stretch/>
        </p:blipFill>
        <p:spPr bwMode="auto">
          <a:xfrm>
            <a:off x="467544" y="1124744"/>
            <a:ext cx="7995759" cy="401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0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ertiliz1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/>
          </a:blip>
          <a:srcRect l="5183" t="19713" b="2841"/>
          <a:stretch>
            <a:fillRect/>
          </a:stretch>
        </p:blipFill>
        <p:spPr bwMode="auto">
          <a:xfrm>
            <a:off x="323850" y="1916113"/>
            <a:ext cx="8712200" cy="3971925"/>
          </a:xfrm>
          <a:prstGeom prst="rect">
            <a:avLst/>
          </a:prstGeom>
          <a:noFill/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</a:rPr>
              <a:t>Time of fertilization assessment after IVM/IVF of bovine oocytes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919788" y="5897563"/>
            <a:ext cx="130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/>
              <a:t>Jiang 1991</a:t>
            </a: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6084888" y="5373688"/>
            <a:ext cx="1366837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6877050" y="4437063"/>
            <a:ext cx="129540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e-exposure of Rotation of fertiliz2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6000"/>
          </a:blip>
          <a:srcRect l="10625" t="14597" r="7083"/>
          <a:stretch>
            <a:fillRect/>
          </a:stretch>
        </p:blipFill>
        <p:spPr bwMode="auto">
          <a:xfrm>
            <a:off x="755650" y="1790700"/>
            <a:ext cx="7740650" cy="4491038"/>
          </a:xfrm>
          <a:prstGeom prst="rect">
            <a:avLst/>
          </a:prstGeom>
          <a:noFill/>
        </p:spPr>
      </p:pic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964612" cy="1143000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</a:rPr>
              <a:t>Wpływ temperatury na odsetek </a:t>
            </a:r>
            <a:br>
              <a:rPr lang="pl-PL" sz="3200" b="1">
                <a:latin typeface="Times New Roman" pitchFamily="18" charset="0"/>
              </a:rPr>
            </a:br>
            <a:r>
              <a:rPr lang="pl-PL" sz="3200" b="1">
                <a:latin typeface="Times New Roman" pitchFamily="18" charset="0"/>
              </a:rPr>
              <a:t>zapłodnienia </a:t>
            </a:r>
            <a:r>
              <a:rPr lang="pl-PL" sz="3200" b="1" i="1">
                <a:latin typeface="Times New Roman" pitchFamily="18" charset="0"/>
              </a:rPr>
              <a:t>in vitro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ertiliz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l="3542" t="12010" b="14542"/>
          <a:stretch>
            <a:fillRect/>
          </a:stretch>
        </p:blipFill>
        <p:spPr bwMode="auto">
          <a:xfrm>
            <a:off x="468313" y="1989138"/>
            <a:ext cx="8820150" cy="3960812"/>
          </a:xfrm>
          <a:prstGeom prst="rect">
            <a:avLst/>
          </a:prstGeom>
          <a:noFill/>
        </p:spPr>
      </p:pic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533400"/>
            <a:ext cx="8642350" cy="1143000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</a:rPr>
              <a:t>Wpływ kofeiny i PHE na zapłodnienie </a:t>
            </a:r>
            <a:br>
              <a:rPr lang="pl-PL" sz="3200" b="1">
                <a:latin typeface="Times New Roman" pitchFamily="18" charset="0"/>
              </a:rPr>
            </a:br>
            <a:r>
              <a:rPr lang="pl-PL" sz="3200" b="1" i="1">
                <a:latin typeface="Times New Roman" pitchFamily="18" charset="0"/>
              </a:rPr>
              <a:t>in vitro</a:t>
            </a:r>
            <a:r>
              <a:rPr lang="pl-PL" sz="3200" b="1">
                <a:latin typeface="Times New Roman" pitchFamily="18" charset="0"/>
              </a:rPr>
              <a:t> oocytów bydlęcych</a:t>
            </a:r>
            <a:r>
              <a:rPr lang="pl-PL" sz="32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7" name="Picture 5" descr="skanuj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06" y="908721"/>
            <a:ext cx="6938819" cy="5282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skanuj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7921625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755650" y="1628775"/>
            <a:ext cx="7704138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98660" name="Picture 4" descr="M980140-In_vitro_fertilization-S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551112" cy="3225016"/>
          </a:xfrm>
          <a:prstGeom prst="rect">
            <a:avLst/>
          </a:prstGeom>
          <a:noFill/>
        </p:spPr>
      </p:pic>
      <p:pic>
        <p:nvPicPr>
          <p:cNvPr id="198662" name="Picture 6" descr="M980142-In_vitro_fertilization-S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61800"/>
            <a:ext cx="2581275" cy="3240088"/>
          </a:xfrm>
          <a:prstGeom prst="rect">
            <a:avLst/>
          </a:prstGeom>
          <a:noFill/>
        </p:spPr>
      </p:pic>
      <p:pic>
        <p:nvPicPr>
          <p:cNvPr id="198664" name="Picture 8" descr="P648188-Fertilisation,_SEM-S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5813" y="2261800"/>
            <a:ext cx="2593975" cy="324008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 smtClean="0"/>
              <a:t>Klasyczny IVF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skanuj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281987" cy="434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1057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8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76672"/>
            <a:ext cx="7272808" cy="56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8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126679" cy="625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1635"/>
            <a:ext cx="3388081" cy="655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6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891340" cy="48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8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7895115" cy="572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7831908" cy="440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4" y="620688"/>
            <a:ext cx="8225856" cy="499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2319"/>
          <a:stretch/>
        </p:blipFill>
        <p:spPr bwMode="auto">
          <a:xfrm>
            <a:off x="323528" y="1837140"/>
            <a:ext cx="8355229" cy="27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5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3795" b="5252"/>
          <a:stretch/>
        </p:blipFill>
        <p:spPr bwMode="auto">
          <a:xfrm>
            <a:off x="2195736" y="109113"/>
            <a:ext cx="4624339" cy="184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" t="3193" r="2714" b="3247"/>
          <a:stretch/>
        </p:blipFill>
        <p:spPr bwMode="auto">
          <a:xfrm>
            <a:off x="2123728" y="1950971"/>
            <a:ext cx="4699662" cy="454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5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4146425" cy="591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3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738188"/>
            <a:ext cx="635317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4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36904" cy="86409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 could be able to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additional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oocyte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quality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assessment of </a:t>
            </a:r>
            <a:r>
              <a:rPr lang="en-US" sz="2000" dirty="0" err="1" smtClean="0"/>
              <a:t>granulosa</a:t>
            </a:r>
            <a:r>
              <a:rPr lang="en-US" sz="2000" dirty="0" smtClean="0"/>
              <a:t> and cumulus cells apoptosis</a:t>
            </a:r>
            <a:r>
              <a:rPr lang="pl-PL" sz="2000" dirty="0" smtClean="0"/>
              <a:t> status</a:t>
            </a:r>
          </a:p>
          <a:p>
            <a:r>
              <a:rPr lang="en-US" sz="2000" dirty="0" smtClean="0"/>
              <a:t>evaluation of oxidative stress in follicular fluid</a:t>
            </a:r>
            <a:r>
              <a:rPr lang="pl-PL" sz="2000" dirty="0" smtClean="0"/>
              <a:t> and </a:t>
            </a:r>
            <a:r>
              <a:rPr lang="pl-PL" sz="2000" dirty="0" err="1" smtClean="0"/>
              <a:t>granulosa</a:t>
            </a:r>
            <a:r>
              <a:rPr lang="pl-PL" sz="2000" dirty="0" smtClean="0"/>
              <a:t> </a:t>
            </a:r>
            <a:r>
              <a:rPr lang="pl-PL" sz="2000" dirty="0" err="1" smtClean="0"/>
              <a:t>cells</a:t>
            </a:r>
            <a:endParaRPr lang="pl-PL" sz="2000" dirty="0" smtClean="0"/>
          </a:p>
          <a:p>
            <a:r>
              <a:rPr lang="en-US" sz="2000" dirty="0" smtClean="0"/>
              <a:t>follicular cells, gene expression profiles, by </a:t>
            </a:r>
            <a:r>
              <a:rPr lang="en-US" sz="2000" dirty="0" err="1" smtClean="0"/>
              <a:t>realtime</a:t>
            </a:r>
            <a:r>
              <a:rPr lang="pl-PL" sz="2000" dirty="0" smtClean="0"/>
              <a:t> </a:t>
            </a:r>
            <a:r>
              <a:rPr lang="pl-PL" sz="2000" dirty="0" err="1" smtClean="0"/>
              <a:t>polymerase</a:t>
            </a:r>
            <a:r>
              <a:rPr lang="pl-PL" sz="2000" dirty="0" smtClean="0"/>
              <a:t> </a:t>
            </a:r>
            <a:r>
              <a:rPr lang="pl-PL" sz="2000" dirty="0" err="1" smtClean="0"/>
              <a:t>chain</a:t>
            </a:r>
            <a:r>
              <a:rPr lang="pl-PL" sz="2000" dirty="0" smtClean="0"/>
              <a:t> </a:t>
            </a:r>
            <a:r>
              <a:rPr lang="pl-PL" sz="2000" dirty="0" err="1" smtClean="0"/>
              <a:t>reaction</a:t>
            </a:r>
            <a:r>
              <a:rPr lang="pl-PL" sz="2000" dirty="0" smtClean="0"/>
              <a:t> (PCR) </a:t>
            </a:r>
            <a:r>
              <a:rPr lang="pl-PL" sz="2000" dirty="0" err="1" smtClean="0"/>
              <a:t>or</a:t>
            </a:r>
            <a:r>
              <a:rPr lang="pl-PL" sz="2000" dirty="0" smtClean="0"/>
              <a:t> DNA </a:t>
            </a:r>
            <a:r>
              <a:rPr lang="pl-PL" sz="2000" dirty="0" err="1" smtClean="0"/>
              <a:t>microarray</a:t>
            </a:r>
            <a:endParaRPr lang="pl-PL" sz="2000" dirty="0" smtClean="0"/>
          </a:p>
          <a:p>
            <a:r>
              <a:rPr lang="en-US" sz="2000" dirty="0" smtClean="0"/>
              <a:t>measurement of follicular fluid </a:t>
            </a:r>
            <a:r>
              <a:rPr lang="en-US" sz="2000" dirty="0" err="1" smtClean="0"/>
              <a:t>leptin</a:t>
            </a:r>
            <a:r>
              <a:rPr lang="en-US" sz="2000" dirty="0" smtClean="0"/>
              <a:t>,</a:t>
            </a:r>
            <a:r>
              <a:rPr lang="pl-PL" sz="2000" dirty="0" smtClean="0"/>
              <a:t> </a:t>
            </a:r>
            <a:r>
              <a:rPr lang="en-US" sz="2000" dirty="0" smtClean="0"/>
              <a:t>growth factors and related binding proteins, i.e.</a:t>
            </a:r>
            <a:r>
              <a:rPr lang="pl-PL" sz="2000" dirty="0" smtClean="0"/>
              <a:t> IGF/</a:t>
            </a:r>
            <a:r>
              <a:rPr lang="pl-PL" sz="2000" dirty="0" err="1" smtClean="0"/>
              <a:t>IGF-BP</a:t>
            </a:r>
            <a:r>
              <a:rPr lang="pl-PL" sz="2000" dirty="0" smtClean="0"/>
              <a:t> (</a:t>
            </a:r>
            <a:r>
              <a:rPr lang="pl-PL" sz="2000" dirty="0" err="1" smtClean="0"/>
              <a:t>insulin-like</a:t>
            </a:r>
            <a:r>
              <a:rPr lang="pl-PL" sz="2000" dirty="0" smtClean="0"/>
              <a:t> growth </a:t>
            </a:r>
            <a:r>
              <a:rPr lang="pl-PL" sz="2000" dirty="0" err="1" smtClean="0"/>
              <a:t>factor</a:t>
            </a:r>
            <a:r>
              <a:rPr lang="pl-PL" sz="2000" dirty="0" smtClean="0"/>
              <a:t>/</a:t>
            </a:r>
            <a:r>
              <a:rPr lang="pl-PL" sz="2000" dirty="0" err="1" smtClean="0"/>
              <a:t>insulinlike</a:t>
            </a:r>
            <a:r>
              <a:rPr lang="pl-PL" sz="2000" dirty="0" smtClean="0"/>
              <a:t> </a:t>
            </a:r>
            <a:r>
              <a:rPr lang="en-US" sz="2000" dirty="0" smtClean="0"/>
              <a:t>growth factor binding protein); members of</a:t>
            </a:r>
            <a:r>
              <a:rPr lang="pl-PL" sz="2000" dirty="0" smtClean="0"/>
              <a:t> </a:t>
            </a:r>
            <a:r>
              <a:rPr lang="en-US" sz="2000" dirty="0" smtClean="0"/>
              <a:t>the (TGF-β) (</a:t>
            </a:r>
            <a:r>
              <a:rPr lang="en-US" sz="2000" dirty="0" err="1" smtClean="0"/>
              <a:t>transfroming</a:t>
            </a:r>
            <a:r>
              <a:rPr lang="en-US" sz="2000" dirty="0" smtClean="0"/>
              <a:t> growth factor β </a:t>
            </a:r>
            <a:r>
              <a:rPr lang="en-US" sz="2000" dirty="0" err="1" smtClean="0"/>
              <a:t>superfamily</a:t>
            </a:r>
            <a:r>
              <a:rPr lang="en-US" sz="2000" dirty="0" smtClean="0"/>
              <a:t>)</a:t>
            </a:r>
            <a:endParaRPr lang="pl-PL" sz="2000" dirty="0" smtClean="0"/>
          </a:p>
          <a:p>
            <a:r>
              <a:rPr lang="en-US" sz="2000" dirty="0" err="1" smtClean="0"/>
              <a:t>quantitation</a:t>
            </a:r>
            <a:r>
              <a:rPr lang="en-US" sz="2000" dirty="0" smtClean="0"/>
              <a:t> of follicular steroids (such as</a:t>
            </a:r>
            <a:r>
              <a:rPr lang="pl-PL" sz="2000" dirty="0" smtClean="0"/>
              <a:t> </a:t>
            </a:r>
            <a:r>
              <a:rPr lang="it-IT" sz="2000" dirty="0" smtClean="0"/>
              <a:t>estradiol, testosterone, progesterone, and prolactin)</a:t>
            </a:r>
            <a:endParaRPr lang="pl-PL" sz="2000" dirty="0" smtClean="0"/>
          </a:p>
          <a:p>
            <a:r>
              <a:rPr lang="pl-PL" sz="2000" dirty="0" err="1" smtClean="0"/>
              <a:t>ultramicrofluorimetric</a:t>
            </a:r>
            <a:r>
              <a:rPr lang="pl-PL" sz="2000" dirty="0" smtClean="0"/>
              <a:t> </a:t>
            </a:r>
            <a:r>
              <a:rPr lang="pl-PL" sz="2000" dirty="0" err="1" smtClean="0"/>
              <a:t>quantitation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oocyte</a:t>
            </a:r>
            <a:r>
              <a:rPr lang="pl-PL" sz="2000" dirty="0" smtClean="0"/>
              <a:t> </a:t>
            </a:r>
            <a:r>
              <a:rPr lang="pl-PL" sz="2000" dirty="0" err="1" smtClean="0"/>
              <a:t>carbohydrate</a:t>
            </a:r>
            <a:r>
              <a:rPr lang="pl-PL" sz="2000" dirty="0" smtClean="0"/>
              <a:t> </a:t>
            </a:r>
            <a:r>
              <a:rPr lang="en-US" sz="2000" dirty="0" smtClean="0"/>
              <a:t>consumption and metabolite release in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culture</a:t>
            </a:r>
            <a:r>
              <a:rPr lang="pl-PL" sz="2000" dirty="0" smtClean="0"/>
              <a:t> medium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21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Re-exposure of Rotation of fertiliz2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12000"/>
          </a:blip>
          <a:srcRect t="19351"/>
          <a:stretch>
            <a:fillRect/>
          </a:stretch>
        </p:blipFill>
        <p:spPr bwMode="auto">
          <a:xfrm>
            <a:off x="107504" y="1844824"/>
            <a:ext cx="8850990" cy="4354810"/>
          </a:xfrm>
          <a:prstGeom prst="rect">
            <a:avLst/>
          </a:prstGeom>
          <a:noFill/>
        </p:spPr>
      </p:pic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533400"/>
            <a:ext cx="8496300" cy="1143000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</a:rPr>
              <a:t>Liczba plemników w cieśni i bańce jajowodu przed owulacją</a:t>
            </a:r>
          </a:p>
        </p:txBody>
      </p:sp>
    </p:spTree>
    <p:extLst>
      <p:ext uri="{BB962C8B-B14F-4D97-AF65-F5344CB8AC3E}">
        <p14:creationId xmlns:p14="http://schemas.microsoft.com/office/powerpoint/2010/main" val="41681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Re-exposure of fertiliz2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6000"/>
          </a:blip>
          <a:srcRect t="18433" b="10246"/>
          <a:stretch>
            <a:fillRect/>
          </a:stretch>
        </p:blipFill>
        <p:spPr bwMode="auto">
          <a:xfrm>
            <a:off x="323850" y="1773238"/>
            <a:ext cx="8675688" cy="4208462"/>
          </a:xfrm>
          <a:prstGeom prst="rect">
            <a:avLst/>
          </a:prstGeom>
          <a:noFill/>
        </p:spPr>
      </p:pic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80400" cy="1343025"/>
          </a:xfrm>
        </p:spPr>
        <p:txBody>
          <a:bodyPr/>
          <a:lstStyle/>
          <a:p>
            <a:pPr algn="ctr"/>
            <a:r>
              <a:rPr lang="pl-PL" sz="3200" b="1">
                <a:latin typeface="Times New Roman" pitchFamily="18" charset="0"/>
              </a:rPr>
              <a:t>Koncentracja i liczba plemników na oocyt potrzebna do zapłodnienia </a:t>
            </a:r>
            <a:r>
              <a:rPr lang="pl-PL" sz="3200" b="1" i="1">
                <a:latin typeface="Times New Roman" pitchFamily="18" charset="0"/>
              </a:rPr>
              <a:t>in vitro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794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>
                <a:solidFill>
                  <a:prstClr val="black"/>
                </a:solidFill>
              </a:rPr>
              <a:t>s. </a:t>
            </a:r>
            <a:r>
              <a:rPr lang="en-US">
                <a:solidFill>
                  <a:prstClr val="black"/>
                </a:solidFill>
                <a:cs typeface="Arial" charset="0"/>
              </a:rPr>
              <a:t>é</a:t>
            </a:r>
            <a:r>
              <a:rPr lang="pl-PL">
                <a:solidFill>
                  <a:prstClr val="black"/>
                </a:solidFill>
              </a:rPr>
              <a:t>pid = plemniki z najądrza; s. </a:t>
            </a:r>
            <a:r>
              <a:rPr lang="en-US">
                <a:solidFill>
                  <a:prstClr val="black"/>
                </a:solidFill>
                <a:cs typeface="Arial" charset="0"/>
              </a:rPr>
              <a:t>é</a:t>
            </a:r>
            <a:r>
              <a:rPr lang="pl-PL">
                <a:solidFill>
                  <a:prstClr val="black"/>
                </a:solidFill>
                <a:cs typeface="Arial" charset="0"/>
              </a:rPr>
              <a:t>jac. = plemniki z ejakulatu – Thibault. 1987</a:t>
            </a:r>
            <a:r>
              <a:rPr lang="pl-PL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3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fertiliz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 t="8041" b="14267"/>
          <a:stretch>
            <a:fillRect/>
          </a:stretch>
        </p:blipFill>
        <p:spPr bwMode="auto">
          <a:xfrm>
            <a:off x="323850" y="1762125"/>
            <a:ext cx="7993063" cy="4584700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86423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>
                <a:latin typeface="Times New Roman" pitchFamily="18" charset="0"/>
              </a:rPr>
              <a:t>Wpływ objętości i koncentracji plemników w dawce inseminacyjnej na zapłodnienie </a:t>
            </a:r>
            <a:r>
              <a:rPr lang="pl-PL" sz="2800" b="1" i="1">
                <a:latin typeface="Times New Roman" pitchFamily="18" charset="0"/>
              </a:rPr>
              <a:t>in vitro</a:t>
            </a:r>
            <a:r>
              <a:rPr lang="pl-PL" sz="2800" b="1">
                <a:latin typeface="Times New Roman" pitchFamily="18" charset="0"/>
              </a:rPr>
              <a:t> u bydła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6135688" y="6307138"/>
            <a:ext cx="1189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400">
                <a:solidFill>
                  <a:prstClr val="black"/>
                </a:solidFill>
              </a:rPr>
              <a:t>Vergos 1990</a:t>
            </a:r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684213" y="3573463"/>
            <a:ext cx="7488237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684213" y="1557338"/>
            <a:ext cx="7848600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prstClr val="black"/>
              </a:solidFill>
            </a:endParaRPr>
          </a:p>
        </p:txBody>
      </p:sp>
      <p:pic>
        <p:nvPicPr>
          <p:cNvPr id="208899" name="Picture 3" descr="fertiliz3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42000" contrast="100000"/>
          </a:blip>
          <a:srcRect/>
          <a:stretch>
            <a:fillRect/>
          </a:stretch>
        </p:blipFill>
        <p:spPr bwMode="auto">
          <a:xfrm>
            <a:off x="684213" y="620713"/>
            <a:ext cx="7704137" cy="585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28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2516"/>
            <a:ext cx="3071125" cy="230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6269"/>
            <a:ext cx="3690202" cy="231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64240"/>
            <a:ext cx="3444593" cy="229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4869160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pl-PL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Dziękuję za uwagę</a:t>
            </a:r>
            <a:endParaRPr lang="pl-PL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09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9" y="2132856"/>
            <a:ext cx="7931433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602</TotalTime>
  <Words>1837</Words>
  <Application>Microsoft Office PowerPoint</Application>
  <PresentationFormat>Pokaz na ekranie (4:3)</PresentationFormat>
  <Paragraphs>257</Paragraphs>
  <Slides>87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87</vt:i4>
      </vt:variant>
    </vt:vector>
  </HeadingPairs>
  <TitlesOfParts>
    <vt:vector size="94" baseType="lpstr">
      <vt:lpstr>SimSun</vt:lpstr>
      <vt:lpstr>Arial</vt:lpstr>
      <vt:lpstr>Century Schoolbook</vt:lpstr>
      <vt:lpstr>Times New Roman</vt:lpstr>
      <vt:lpstr>Wingdings</vt:lpstr>
      <vt:lpstr>Wingdings 2</vt:lpstr>
      <vt:lpstr>Wykusz</vt:lpstr>
      <vt:lpstr>Techniczne Aspekty IVF</vt:lpstr>
      <vt:lpstr>Prezentacja programu PowerPoint</vt:lpstr>
      <vt:lpstr>Uwagi podczas sporządzania  i posługiwania się płynami hodowlanymi </vt:lpstr>
      <vt:lpstr>Uwagi podczas sporządzania  i posługiwania się płynami hodowlanymi (II)</vt:lpstr>
      <vt:lpstr>Uwagi podczas sporządzania  i posługiwania się płynami hodowlanymi (III)</vt:lpstr>
      <vt:lpstr>Kilka szczegółów odpowiedniego postępowania  w laboratorium embriologii klinicznej </vt:lpstr>
      <vt:lpstr>Klasyczny IVF</vt:lpstr>
      <vt:lpstr>Prezentacja programu PowerPoint</vt:lpstr>
      <vt:lpstr>Prezentacja programu PowerPoint</vt:lpstr>
      <vt:lpstr>Inseminacja komórek jajowych (I) Przygotowanie</vt:lpstr>
      <vt:lpstr>Inseminacja komórek jajowych (II) Inseminacja</vt:lpstr>
      <vt:lpstr>Inseminacja komórek jajowych (III)</vt:lpstr>
      <vt:lpstr>Kryteria do oceny wyników IVF </vt:lpstr>
      <vt:lpstr>Prezentacja programu PowerPoint</vt:lpstr>
      <vt:lpstr>IVF Klasyczny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Sprawdzanie komórek jajowych  po zapłodnieniu (przygotowanie)</vt:lpstr>
      <vt:lpstr>Sprawdzanie komórek jajowych po zapłodnieniu Badanie i manipulacja komórek jajowych </vt:lpstr>
      <vt:lpstr>Oczyszczenie komórek po zapłodnieniu</vt:lpstr>
      <vt:lpstr>Prezentacja programu PowerPoint</vt:lpstr>
      <vt:lpstr>Sprawdzanie komórek jajowych po zapłodnieniu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fertilization:</vt:lpstr>
      <vt:lpstr>Prezentacja programu PowerPoint</vt:lpstr>
      <vt:lpstr>Final stage of ertilization:</vt:lpstr>
      <vt:lpstr>Polispermia </vt:lpstr>
      <vt:lpstr>Prezentacja programu PowerPoint</vt:lpstr>
      <vt:lpstr>Prezentacja programu PowerPoint</vt:lpstr>
      <vt:lpstr>Pronuclear Morphology Scoring systems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Pronuclear scoring according to Brezinova et al </vt:lpstr>
      <vt:lpstr>Pronuclear scoring according to Brezinova et al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Outcome parameters using pronuclear scoring </vt:lpstr>
      <vt:lpstr>The analysis of early cleavage  </vt:lpstr>
      <vt:lpstr>Prezentacja programu PowerPoint</vt:lpstr>
      <vt:lpstr>Określenie czasu pierwszego podziału zarodka </vt:lpstr>
      <vt:lpstr>Early cleavage</vt:lpstr>
      <vt:lpstr>Outcome parameters according to early cleavage </vt:lpstr>
      <vt:lpstr>Outcome parameters according to early cleavage</vt:lpstr>
      <vt:lpstr>Conclusions</vt:lpstr>
      <vt:lpstr>Prezentacja programu PowerPoint</vt:lpstr>
      <vt:lpstr>Prezentacja programu PowerPoint</vt:lpstr>
      <vt:lpstr>Prezentacja programu PowerPoint</vt:lpstr>
      <vt:lpstr>Time of fertilization assessment after IVM/IVF of bovine oocytes</vt:lpstr>
      <vt:lpstr>Wpływ temperatury na odsetek  zapłodnienia in vitro</vt:lpstr>
      <vt:lpstr>Wpływ kofeiny i PHE na zapłodnienie  in vitro oocytów bydlęcych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methods could be able to provide additional information on oocyte quality</vt:lpstr>
      <vt:lpstr>Liczba plemników w cieśni i bańce jajowodu przed owulacją</vt:lpstr>
      <vt:lpstr>Koncentracja i liczba plemników na oocyt potrzebna do zapłodnienia in vitro</vt:lpstr>
      <vt:lpstr>Wpływ objętości i koncentracji plemników w dawce inseminacyjnej na zapłodnienie in vitro u bydła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Techniczne Aspekty IVF</dc:title>
  <dc:creator>User</dc:creator>
  <cp:lastModifiedBy>Dominika Domańska</cp:lastModifiedBy>
  <cp:revision>36</cp:revision>
  <dcterms:created xsi:type="dcterms:W3CDTF">2010-11-21T18:39:18Z</dcterms:created>
  <dcterms:modified xsi:type="dcterms:W3CDTF">2015-11-20T10:58:28Z</dcterms:modified>
</cp:coreProperties>
</file>